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57" r:id="rId4"/>
    <p:sldId id="262" r:id="rId5"/>
    <p:sldId id="260" r:id="rId6"/>
    <p:sldId id="258" r:id="rId7"/>
    <p:sldId id="263" r:id="rId8"/>
    <p:sldId id="264" r:id="rId9"/>
    <p:sldId id="265" r:id="rId10"/>
    <p:sldId id="266" r:id="rId11"/>
    <p:sldId id="267" r:id="rId12"/>
    <p:sldId id="268" r:id="rId13"/>
    <p:sldId id="269" r:id="rId14"/>
    <p:sldId id="276" r:id="rId15"/>
    <p:sldId id="270" r:id="rId16"/>
    <p:sldId id="272" r:id="rId17"/>
    <p:sldId id="273" r:id="rId18"/>
    <p:sldId id="274" r:id="rId19"/>
    <p:sldId id="259" r:id="rId20"/>
    <p:sldId id="277"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s-ES" smtClean="0"/>
              <a:t>Haga clic para modificar el estilo de título del patrón</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bwMode="white"/>
        <p:txBody>
          <a:bodyPr/>
          <a:lstStyle/>
          <a:p>
            <a:fld id="{7A847CFC-816F-41D0-AAC0-9BF4FEBC753E}" type="datetimeFigureOut">
              <a:rPr lang="es-ES" smtClean="0"/>
              <a:t>26/11/2013</a:t>
            </a:fld>
            <a:endParaRPr lang="es-ES" dirty="0"/>
          </a:p>
        </p:txBody>
      </p:sp>
      <p:sp>
        <p:nvSpPr>
          <p:cNvPr id="5" name="Footer Placeholder 4"/>
          <p:cNvSpPr>
            <a:spLocks noGrp="1"/>
          </p:cNvSpPr>
          <p:nvPr>
            <p:ph type="ftr" sz="quarter" idx="11"/>
          </p:nvPr>
        </p:nvSpPr>
        <p:spPr bwMode="white"/>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12" name="Content Placeholder 11"/>
          <p:cNvSpPr>
            <a:spLocks noGrp="1"/>
          </p:cNvSpPr>
          <p:nvPr>
            <p:ph sz="quarter" idx="14"/>
          </p:nvPr>
        </p:nvSpPr>
        <p:spPr>
          <a:xfrm>
            <a:off x="4648200" y="2438400"/>
            <a:ext cx="3124200" cy="3124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9" name="Content Placeholder 8"/>
          <p:cNvSpPr>
            <a:spLocks noGrp="1"/>
          </p:cNvSpPr>
          <p:nvPr>
            <p:ph sz="quarter" idx="13"/>
          </p:nvPr>
        </p:nvSpPr>
        <p:spPr>
          <a:xfrm>
            <a:off x="1371600" y="1676400"/>
            <a:ext cx="3276600" cy="3505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26/11/2013</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7A847CFC-816F-41D0-AAC0-9BF4FEBC753E}" type="datetimeFigureOut">
              <a:rPr lang="es-ES" smtClean="0"/>
              <a:t>26/11/2013</a:t>
            </a:fld>
            <a:endParaRPr lang="es-ES" dirty="0"/>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s-ES" dirty="0"/>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hV3ZrUTywUHYQM&amp;tbnid=NREAdjsGwOvPiM:&amp;ved=0CAUQjRw&amp;url=http://www.montellano.net/noticias-anteriores/noticias-agosto-2010.htm&amp;ei=gKiTUu2lJoTMkQeQyoHoBA&amp;bvm=bv.56988011,d.eW0&amp;psig=AFQjCNH6tWd1wilGq4fEJ3_on2d6Tu8Ouw&amp;ust=1385494974506949" TargetMode="External"/><Relationship Id="rId2" Type="http://schemas.openxmlformats.org/officeDocument/2006/relationships/hyperlink" Target="http://www.google.com.co/url?sa=i&amp;rct=j&amp;q=&amp;esrc=s&amp;frm=1&amp;source=images&amp;cd=&amp;cad=rja&amp;docid=hV3ZrUTywUHYQM&amp;tbnid=NREAdjsGwOvPiM:&amp;ved=0CAUQjRw&amp;url=http://ibvntemas.wordpress.com/2011/06/13/la-educacion-y-la-disciplina-en-el-hogar/&amp;ei=ZaiTUqu5Dc3qkAfrjICwCw&amp;bvm=bv.56988011,d.eW0&amp;psig=AFQjCNH6tWd1wilGq4fEJ3_on2d6Tu8Ouw&amp;ust=1385494974506949" TargetMode="Externa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c3KcMb_vYFgx9M&amp;tbnid=6GdRkHtEKh7prM:&amp;ved=0CAUQjRw&amp;url=http://periodicoelamanecer.wordpress.com/2012/11/27/ser-padres-sin-castigar-crecer-y-aprender-en-una-disciplina-democratica-por-norm-lee/&amp;ei=xbSTUp6aHI3LkAfu2IDYDQ&amp;bvm=bv.56988011,d.eW0&amp;psig=AFQjCNEJZOt3nILa24rfiwBfzBaperQa2g&amp;ust=1385498146724014"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m.co/url?sa=i&amp;rct=j&amp;q=&amp;esrc=s&amp;frm=1&amp;source=images&amp;cd=&amp;cad=rja&amp;docid=vjXAljEX-0-1-M&amp;tbnid=Q_yR4gda638_OM:&amp;ved=0CAUQjRw&amp;url=http://hevistolaluz.com/la-santa-biblia&amp;ei=9LWTUubOCongkQeF5ICgCQ&amp;bvm=bv.56988011,d.eW0&amp;psig=AFQjCNFJWGywy-AWKWeKUlA8bcDQIZKJnw&amp;ust=1385498446045102"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nuevotiempo.org/felizsabado/files/2012/08/culto-familiar.jp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3.bp.blogspot.com/-9WFq3ccQmVo/TkqroLnupNI/AAAAAAAAAKg/pWGpxrJ1l34/s1600/caballitos.jpg" TargetMode="External"/><Relationship Id="rId2" Type="http://schemas.openxmlformats.org/officeDocument/2006/relationships/hyperlink" Target="http://www.google.com.co/url?sa=i&amp;rct=j&amp;q=&amp;esrc=s&amp;frm=1&amp;source=images&amp;cd=&amp;cad=rja&amp;docid=8H259gjWbN0sgM&amp;tbnid=S0PfXmrrSL63SM:&amp;ved=0CAUQjRw&amp;url=http://guerrerosconcristo.blogspot.com/2011/08/andaran-dos-juntos-si-no-estuvieren-de.html&amp;ei=_u-TUs61BtLRkQeot4GoAg&amp;bvm=bv.57127890,d.eW0&amp;psig=AFQjCNGIFzhdOiHNNjFRsnaf-664-0GNYQ&amp;ust=1385513293724439"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3.bp.blogspot.com/-_W9U0IWN6HI/Tm46YG2WciI/AAAAAAAAAKQ/8kpp-Gn9oyw/s1600/maltrato.jp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1.bp.blogspot.com/-UWnbuxWyJ5Y/UTAWGhwQrCI/AAAAAAAAAFs/Rst-QCxa4Gs/s1600/jesus+familia.jpg" TargetMode="Externa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s://www.google.com.co/url?q=http://www.vivosporlafe.com/2013/02/seminario-de-hogar-y-familia.html&amp;sa=U&amp;ei=1VqUUraRM7LlsAS0_4KQAg&amp;ved=0CDYQ9QEwBw&amp;usg=AFQjCNFE-7Pk4oerVrWIewVvbYlLakiopQ" TargetMode="External"/></Relationships>
</file>

<file path=ppt/slides/_rels/slide1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4.jpeg"/><Relationship Id="rId7" Type="http://schemas.openxmlformats.org/officeDocument/2006/relationships/hyperlink" Target="http://3.bp.blogspot.com/-9WFq3ccQmVo/TkqroLnupNI/AAAAAAAAAKg/pWGpxrJ1l34/s1600/caballitos.jpg" TargetMode="External"/><Relationship Id="rId2" Type="http://schemas.openxmlformats.org/officeDocument/2006/relationships/hyperlink" Target="http://www.google.com.co/url?sa=i&amp;rct=j&amp;q=&amp;esrc=s&amp;frm=1&amp;source=images&amp;cd=&amp;cad=rja&amp;docid=hV3ZrUTywUHYQM&amp;tbnid=NREAdjsGwOvPiM:&amp;ved=0CAUQjRw&amp;url=http://www.montellano.net/noticias-anteriores/noticias-agosto-2010.htm&amp;ei=gKiTUu2lJoTMkQeQyoHoBA&amp;bvm=bv.56988011,d.eW0&amp;psig=AFQjCNH6tWd1wilGq4fEJ3_on2d6Tu8Ouw&amp;ust=1385494974506949" TargetMode="Externa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14.jpeg"/><Relationship Id="rId4" Type="http://schemas.openxmlformats.org/officeDocument/2006/relationships/hyperlink" Target="https://www.google.com.co/url?q=http://www.vivosporlafe.com/2013/02/seminario-de-hogar-y-familia.html&amp;sa=U&amp;ei=1VqUUraRM7LlsAS0_4KQAg&amp;ved=0CDYQ9QEwBw&amp;usg=AFQjCNFE-7Pk4oerVrWIewVvbYlLakiopQ"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data:image/jpeg;base64,/9j/4AAQSkZJRgABAQAAAQABAAD/2wCEAAkGBhQSERUUExQVFRUWGBcXFxgYGBgVFxUYGBcYFxgWFxQYHCYeFxojGRcVHy8gIycpLCwsFR4xNTAqNSYrLCkBCQoKDgwOGg8PGikkHyQsLCkvKSwsLCwqKiksLCwpLCwsLSwsLCwsLCwsLCwsLCwsLCwpLCwsLCwsLCwsLCwsLP/AABEIALgBEgMBIgACEQEDEQH/xAAcAAABBQEBAQAAAAAAAAAAAAAGAAMEBQcCAQj/xABFEAABAwEFBAcFBQUHBAMAAAABAAIRAwQFEiExBkFRYRMicYGRobEycsHR8AcjQlKyFBUzYuEkU4KSk6LCQ3OD8RY00v/EABoBAAIDAQEAAAAAAAAAAAAAAAMEAAECBQb/xAAqEQACAgICAgEDBAIDAAAAAAAAAQIRAxIEITFBEyJRYQVxobEykUNigf/aAAwDAQACEQMRAD8ALrU5wLus72jvPFNMtDoyc7/MfmrO12aS7tPqoNkoeqGyHVOs78zvE/NS7HXdi1PiUhZ05TpR4q1ZCXd9ggO6zokxnpmvXvI3nxKl3foe0qurVMyr8Fs9dVPE+JXLqpjU6jeeajvqpt7zh72+qllEo2g8T4lL9qPE+JUUNKcbSUshI/azBzOnErsWg8T4lNMp5HsPou2BQg50p4nxK7Y4zqfErkLpuqssWIjefFeGoeJ8Sk9NkqmQdZVPHzK7NYyMzod54qOHL11TTsPwUsg+6oY1PiVCqVjGp8SnTUUepoqZaH7MC9jhiI5yfmrKk4w0ScoVddQnF3KxYNFaLJePmV4Xjn4polKVZkdxJByZleyoQdNdIVpTBXodChCUXrg1Ux0q8L1CUPGsVwa3NNEryFCxw2jtTZrHiUoTb1CiUx+Q7F4uaeg7AvVZRWmnM9p9VEbSg95VfTtr+v1j7Tt/NQa15VJ9o68uCxdmbCQJD4oaF6VPzHwC7ZetSPa3jcOarYvZBjdxgHtVdXZme1SLkql7ZOqGLxvSoKj2hxADnDduJVtlt9F3gXjx1T2t/UELm3vP43eK4qWpxY+XHQbzucFVmdgrBC96VvEeKDDX5rz9oU2K2DVlqZ+Zuh3jgmf3pSAk1GjvQRbL2bQaajzAHiTuA5rNr0v+taXwCY0DWzH9SrTstNs38X7QiekaRxBlL9+0tzp7AVgLrntWDOnUDdfqFJ2e2qqWeqGvl1OYLTqN0jmpd+GEaa8m5VL+ZJ18E0b+b+V3kqanUa/rNzBz8UnhYbZi2W/78/l8/wCi6de5hpwjOd/IKmplSXOyb7zv0hS2S2WBvh35W+arqt+P4N8D80i5VtXeqtlNhRspb3VDUxRlhiBGuJETXIEuC+GWcvc8OggRAnQn5qY77R6G6lWP+Bo/5IifRtPoMnOzQftt9olOw9RkVKx3Z4WCMi4jjwUG3fagxrT91UBjKcI79SsRve8jWrVKhJOJxOfCcvJaRGGlu+2C21PZe2nGfVYPDrSVb2b7barabQ+kxz46xnDnJ3DTKPNZSHpF60ZNzuX7XKdYgVGNp7vbJ/4o8s1pbUaHMOJp0IXypQrETmjnY3bK1U4oseIqHq4xjAIGgM5dijo1f3N4ASnsWcOvS8TE1mAEE5MZuIHA8U260W462ojsDR6NQ9itjSsXMLzFzHh/VZhUFrOtsq9ziPRR32SsdbTXP/kf/wDpTYmyNVcTx8kzUrAaujwHwWUOuck9apUOQ1c48ea5Gz1PfJU2K3NfpWhuEdYaDeOCSDLvupgpUxGjGj/aElqy7E6tDn+871KrnV5JHP4KwNKXv94+pVfVoYSe0fFCBscBSa7I9y8BSGh7vVQoMtl6k0u8oOvupFoqj+d3qivZQxTjmhm/KP8AaKvvlafg3Lwir6QryCWv90qU2mF7gJkN3giOM5QhTmoRtkhBzdIiMpEp4UAASdAJJO4Dep1O46+5h7y0IY+0F9Wz0W03ZGqYgOBOEa6doHehxyuTrVhnx6VuSA3aO93WqqGsnDMMby4nmfRGGytw0aQDS5hqHWSJngBqqTYK7mvc6oYn2RyjM+JPkiMWC0SadWnTqUtwAgjPIid/MHcplls9PsNYMeq2DOhd4jMIG+0nZVgpdOwAPZrH4mnXvCLrJeXQ0BMvjJuI5kDSXfFD2020AqWarjpOpyxwEkOYTG5w38iAg4+naCzWyqRU7KX5923EcgQx3IO0PYHeTii95WT3DaoxNOhA+vMrRLmtRfSEmS3I8+B7xBT00c2XhMsWvTj6+TR/Mf0lNMan6kNZiJAAcJJyAGF2pWUYOcRXgoqFT2koE+0Y0xZBuXAk5qys1pp1BNN4d2Z+Mad6vRmqZyLOF5+ztBOQyLvVOB2uWmSTz1ne8VKMNGcfaPiY9pBIDhBz4f8AtBVOTlErTdrLEyvVwu/DGnZPxUK7dn6VNwdGmiy88Y9DcONKSTAd931AJLSBzyUeUf7aWpvQYYEyI5IARcc91YPLj+N0JT7tvAsqNcMsL2v5SCFXuTtiol9RrRq4hviYRARt4tGIMI0IcR2HCV10ZKdpUQ1tMDcHDwDAu0EyMdAvTSCdXLlCiFUGfd8SuWhdVva7viuWlQgR2Ifds91voEl7Yv4bPdb6BJbNFdTqdep7x9SoVsfr3Ll9qirU9536iotrtQIP1vWDA/TqJxjtez4hQKNVPNqa9ihAt2eqGMlQ37Vi0VPe+AV1se/E08j8EO7V1ItdUcx+kK/RuX+KGW1lIo18MvGZaJHmqinUJVgxp6J0ZuMAeI4pfN2kvygvH/y/8ZY0Nra7sgxhJMAZyT4rLdu79fabSS+Bg6gAmBBM685RhbK2Br3YgA0Rk4TnwLd4ncsxtz5cZ4p116Kd+w82Mb0dnYYkmX+Jy8giiveDy32Th34Ykdsqh2LeH2QDXqYT3GIU+5aT6YGKzl4kjHZyKdVoxHN1JxwvEZblynFyk+/Z1oNKCotnWalXbgmQQAQdZOYy7kIbW7PfstlrHpCWENDWEzDsQzB1iJyRNRvMve5jcTsJEOLOjLXZEse3SQ3eCQg37T75LiylP8zvRvx8FrGntqYy9RcgTsFXrjuHkFoez9WI5iD3aeUeCzOwu+8b2hH2zdpBlp/CWkHlGifkjmx7VBdTOaF9v7xeBToMzxddw47mz/uPgiMVEMXnSc+3+6xgHfJ+aE3qrKww2nqDFS7q8Zgg8IUm5L1q0nxDiJ3T4ZLT7NRYWtDgDlvXlpueiGS1sHlzQo8h14Hnx1fTKqw3mXDKHSN+RGkH+bvVm/FidPH4BBdpo9A/IkGQe2M/BHLvaPY39DUffdWKZ4aOgRtzHdM8HWT4bj4Qk2uRqrDau7nkNqsMR1Sd05kdu9Cbr7ewgVafeN6Tnibl0dHFmXxps6vlrqgOUoXq2eCjexVRVzAIHMKLeNyMe/ET3CM+0ouPJp9LBZsO/wBSB67bo6TNxIZyEuPZOg5og2b2YY630WhzmsEuOOJBZnAI1BMbuPDN+rdzXQBkBOc66QI4LixXqKdRzwf4VN/e94wsE9gKJiyuc/wZy4YY8V+zSq9mIDTmWy7rAZaN39oPgozqwVRdO1zqNJgxF5aMIboO+PNW12X6y0uIrUWsIEh7JbHJ249qZcPsc0bdX4LlznFT7dYujdkDhOhKiPKFVFEJ/tDsPqvQV5WPWHYfULxpUIE1i/hs91voEkrEfu2e630CS2aBOq3FWqD+Z36ymrRZ4BPJdNqf2mr7z/1py21BhOe4qqB+yus9bNS6dTNVDKsFSaNfPxVEDnYp8B4neD5Ko2taDa3niG/pCe2drdSW0y4zmZOfgoG3d6NoAPezC/DAEnrk+zMjQQSSsuVB9HKKoj9HhZjcWtbxc4NHmc1wdoLM1hmtSO+JnhujNZnbbzfUdjqOLju4DkBoByCgGoSZWXic62f56NwlHG7XYZ7R7TMeyKZluhjLxCC6tbE4lTbJQxSOSgVaeEkFHiqRiUtnYT7D7QihVwPP3bz4H5LV7PZmEFzHlsjOCIOXPI9qxjZ64TaHTmANSj2w7Pmm2OlcW8J+XySGdwUun2dLjKenfj0W1731SstJxb1i0E5ZyTlrxOixq8be+vUdUeZc4zyHADkAj/axwFmcAwhpEAxk5xOsHcBOfGOCzxohF4rTTkB5dppHtAZhEuyNpLqjhO7zBCHHCO35om2Nu9weX7oy55/Q7kzLwJoObISQR3Dwy+CgWewOqOMAF4gdYmDhG+M4zKm2UQOZzPepNmfgqS2OtPik86dJjXEkrcSPdtkrNeBUwCZkMxQAN8O4pWqvXbUAFN72He17Rh/wuGfjuXdmvB7qjiGvxCQ7qggdmcqbYb1EkCXADe0twnhn3IF920dBxddEG9Loa4U3OMEuAPHMHIDtAUq03u0OLmNB6ozqbj7MYWnP2ZkmM9E1b77oAPa8u6RoaQ0CQTnAndlvy1QO6q+rVc4kyTPIckzgUr78CXJ0cf8AsXdsvdz34qrsUyGhug5NGgCqa14Av/hnAOPWM8ct0JVG9f3RATVrOESRI3iSAZ7CN/NFyYk25AsOdxqHos2XrTAycByHyUK13jOapalMCXBuH60UKpbMkGOFehieaui4qXhwkk5ADUngExTpnEyjqS7FUO6dfARHclYxgc5oE1IHW1gHXCPw9uak0bNgDnfiIw9518h5pqEFEQy5XMmWeoXOJGgyHPiUQWC8iwaCDyjvPFUVlZAA4D6+uanl/VyRwIb2DaU5MMFp3HMdidvCyAgvYMtS38vMcQgtryFcWC+nQGgku3QBEakEkie7gqaTJZxWq9Ydh+C8Y5OW4AuxNaWxOJvAmNIJyUZj80BqigtsJ+6Z7rfQJLmwO+6p+430CS0aAC8rVFaoRvfUH+4qIa5nx9Cmrzq/fVP+4/8AUU1Re0nN0dxQ267KUXJ0h5ryTkCezNTrvsVSo9rQ1wxECS0wOZMLu5aopkua9mYg4iQNexX7b/P95QP/AJXD/ghvLEOuPL2FdgszLLRicmgkneTvPeYWJfaDfptFqMnJoiNwJzjuEBH983640sBw88Li4EajMgeixu2Vi+o52sknzWcU/lyWvC/sYyY/ixq/L/offZsUEEQmm0I1SoWOq4w1jyeQJRDaNnbVDSym72c8gII4k/HmmnJJ9i6hJq0iuoMwguzAjLnO5SNmWU6lcMqAEOyz4/hPjI/xLtuyFrqNJOHIF2HG0uMDOACeCqbseW1WHMEHwzHxWMlTg1Fm8dwmnJGqWfZ7ARhgAaQrWz0DvTd023pKYO/erBvcvH5JzupM9A5PwVt6XZTqtiocp8O1ZptLcYZVIojFAMgZ4e8b+S1m02dj/aaHLmhdjGg9VoHAAR4Jjjcp4PHf49AMsI5I1IxK6mNe9tMtJL3Bo35uymN8GMloVisz7O0UqjCHNyDtQ9o9lzT2ZdyIG3VSY/Eym1ruIAB8VY16ralMMLg10yDhxzAMiJyyznkunH9SU51XQnLh1GgWbWkr2+LaLKG9KYqODSxkjFmYDi3VoyOvBFFKq2m2GNgnV5zf46NHZHegX7SbvcTTtGZjqOOsZy3uzI8EbFzcWafx/f8A0Ly4ssa3vwW9G3WZ/WqEsfvH1qna17Uw0kS2kwEl290Zw0c+KE7PftBzQXY2u3w0OHcVGvS++mHR0w84ss9XcgBzRI4MjdNdfcblyI10/wBkXF33C+2Nq1qDgTjAwVHNbUJIEwfZMSNYXAuurZ34K9N1NxEidCBwIyPcijZq5/2aztYfbPWf7x3dwgdyvqFA1/u3APZqQ7MCN43g7pEaoUf1GMszgo9XSoBLjPTZsze0UyMwAe3L0VZeVie4tOLKQYA3jnKLr+uc0KpYc2nNh4t+Y0Kp4EQV1/Jzn0DdpuZ5Y5wJIGgncNyYsd1ADpKmTRmBvceCvrZZYzBI3ZGJ5cD3pht3z7e7cNFWpNuiHd9Fznuq5jcOfKOCsXs0HASe139FIpUIhu4L17PaPNaMDFR8AczHcBJUvpQ2C7ID6CrrcY6Me8fJN3haMVVlMe8fQKiy3qWwOADd/wBSU9ZLTBx8NFXYcBAHtR3AfNd1Km7UCJ5nc0c1ZAlZWdUacJ62TgNxiQWnkQSvbPdlV/st8SB3KvuquWgyczry5ItsVpDAN0/DhzVZFcbRcEm6ZNsV31BTYC3MNaDnyCSuLPeALGmNw9F4g7INojEb2s7xWqjCcnvJjOBiOZjQKv6TMK/t9oq1KlQS3o2vfkwzEOOo9qeJUEVWPdhLG+8ZmeZBBHfKpK+jDjXaKyrbntY7C6MvrVS9lWVKzy+o8CmziAMTtzdNBMnu4p791HEQ6zyxubi2oQInLMz5cUQXDcDajOj9lkyI1k65/FLcn6Y6ryxzipt3J9I4t9am1jyXYnQT5FZ/cwH7RSnMOOGO0EfFatW+zim5pDaz2mCM4Ovgs9v3ZKtYKjXu69MPaW1G6HfBH4XZaLHFxqEZK+2G5M95Ra9BrZNknSHB5azMwGsjTLPXVEX7ox2cNxHFBzy+OSq7rvrFZpEubvLczHGFZXdezS0NxPfrADI7M4Q9mw7g6dHVgus0KRL3veQJl0ZQN0LE7VUl2Iby53i4x8FrW1e0fR2ctJh7wWNG+SInuGayCtXzLQMsgO5N8fu2xHkdUjSdib1FSmWk9ZhjuObT9cEWFZLsZVcLVTjR4LD2ASPAgLUGyvPfqGJY8rr32dPBN5MabJQqQk+rkm20d5TL6qQDUjp7l7ctX+1UpzHXkceo74KJVtEBRaNoc2sxwJBAcRG7QfFMceWk1N+jcobQaD52zLHEkOIB0HD5pmpstTeC1xLhEOaQDi/oq2nftVjcjiEZTryE8PRX4vNhayqHNDXtBzI0IldvjriZu4xpr7nJy/Pj6bB1n2aXc450XA8BUqDyxeis7DsRY6LgaVENIMzLnHLdLiTHJOXjfdnj25I/LrPaolm2sGGCx2LdoMQ4zx7k5PlYV9MpIBHBlf1RTL2rYqbjic0E89/ao1qtdCznOA4gZNBLj/hGg8ENX7tZU/ZqvRtwvjqkGcPaI9JXNhuqs5gJY8kgEk6k75J1SmXlRS2wR2f7eBiHHf8Ayul+41tXeVKvThjXh7TibibHaJneJ7wED1Ho1ttkdTPXYQOYy8dEBWMF7S+csTiAcpGIx5Qtcbmzlt8qorLxIuvjZ3WzcBuGa9HtRuGijVa2F0nT05JyhXBkrqwmpK0c3JBwlTJNN44ie0SuagyK8Y8ar0vGXxy8lowV16jrM7/RQmsAtOLi3F4ZHzjxU69HdZpjIH1TGMYmk82+MEeiohNszDqdSnqbQXwPZb5neVHFbL07dylWdkAeasok06oBxuya3QbydykVnVagFUnDhe3C0H8Mw4HuM9ygNOI4tw9kfFWFOsPZJzjTtVvtNFrphnd9b7qnn+Bv6QvFEu6p9zT9xv6QkkUmNWY9fN4O6aqDoKlTkfbdvGa6pX84tDXAOjQuJnsDwQY5GVFt7C60Vg0EnpamQGL8btyVa7KjGy6m8DjhMeYTOoGyVQvh5qtGIhk5tnI8NNc+K03ZytkIWPhsCRqfIdi1bZN00WE6loPiJSPKXhj3Fl5RN2yFoe1os9Q0yZxETnlkMhKqLjs9atSdRrv6QVDgDTyaSajScwW5FHFnaJBO6fRWNgu5heKga0YQc4AMuz17ISu7vVB3JRuwG2c+zi12Yx0tJzN+bwfDCixmzLmgluGTzIB7TCITWaBmVDferfwgk+ARXTdsDGc6pGYX/wDZveFprF56GB7I6TQd4VRV+x63ahlPPd0jZHzC2ileLnatbHb8VKFSYjSfhojLK4roFKLbtmJXXspa7A7p61LFSbIJa4HDOWKPJGNlt7HgOaZBR5VoNcwscAWuBBB0IOoPaF8/2au+y2urZwTDaj2AHdBMHwCT5PG+db32hrjZtWoPwaXbba1rczCgG0tcJaQVQmvUqZGY5/BUt4PfZoId1XGIJzk8OK5+Pi7dX2dN1jVvwFtK0B0nmpFkoGpXaGCSGOOoGRc0IQs94E5TqVIO1dSzVTUphrjgww4EgDFinIjPJGhw7nT8EyZNYXE02js9Ww6Njd1lRmmabn0nCMLjz9qH5H/EvbFt/Xc0EYIj8uXqmDfbTUfUq0w9z43lrRhEDq79FrLxcNVBtP8AIrjllTuaVfgVQEnJpJ5b+SkG77Thk0suJ6keK4ftQ9o6pawcAG5dhhNm88bC4uB5uJIWY8XGl22/4NvLN+kv5GxRNYtAgYXCo4Ah2IMMuEg5ab8ldXZ9oDq04aLWgGBicXExvMAAeaHbLB6R3SN6rchhOF2I+y0DM6ZnTkqy6rQ4OdLYJdIjTQZxu0TeJ/DGogskPkf1ev3CfaTbstYWPpwanUa5pkAn8wOniUNGiMIAiAAPJRtspNAu3tIcO4hUd1bTNgB5gwOYPjoj/Vljt9gSccUtfFlnbbPl8PkVUtLqZzzbx1PeiAXnSI1Cj1qVJ0mR3FTHOWMrLCGVEFlqByEFPPcMs88skw+wNOhB+uKZF3EeySO9OLkR9iMuJL0zq2ZkcNUzaWdU8YB72/Xmk6y1TwOe/q/0TtSyViP4Y03ODvIJlJyWyToWlHV6s6sFTE0O1+v/AGrIUidcghynZagaGYiADpEc898KdRY/DAeWxuAGXjKF8sV5Crjzfguw4AZA9saLyjTaTketzydPLcVX0qsD7yTwOZ8tPRPC1N0yjnktqcX3YJ45R6aD67h9zTy/Az9ISTd2VPuaWvsM3/yhJX0X2R7NZmU3VMDQ3rv0EfiMknenqlSfrVcWgQ93Nzv1Feg5LoLwLAjtZsoHkVaLRqA9mTQBvc0/hy1V7cbxAA0Tl4VYEzlPWHFVF0WoUqz6bjl7TebTp8u5cvn4elNHR4WVW4sM318Leadu29HVGAAwG6nid+SqLRaQWzKm7L0iaUkRiJI7Fw8itqjoyikuzt9oc4F0kHPDnnE5kcO1OWe3Et6rTAHVByxHiSdM/rNT7RdBc8VJHVYQ1pGWLcTyXVnu3DSwuMuObnDjyRF0Y3jRX3jffR4GgSXyJ4RE5d6trvt2YBOTvVC192XCQOcj4/BSKBcWyDmMx2hWp7FuCaDN1pACxvbe6iLzqPbAxhj+8sAPmCim2bb1aAl1NrwOBLD45obvjaEWzBXDTSMFhEg6GQWuIzGfkiqUtTGPGlNbEf8AaKjG9ZzQPEnsQntNbcdVrZnCM+05nyhW9aJJDpduLjMdyqBdQLpc+SczA1781rj44wls/wCg3KnKcdIkq5HufoJd7LRxO8omuq7A0PqVC1xbMjUCNRJUHZyzUqZ6TEGxIzO+J8Tku6NuaKFYZ9JUdUgHQB2hJ7Fv45ZJPRMz8ixwSm14LG6LU2qw1KYGHMQMogaQqm+rY+mW4cw6R2HXv/ovNl3ChSqtqOH5mjjIiAOKrr6tj6rGhjIgDWNYgx55okONL5KcXQGXJj8VqXbCa5LIKrQXnFMRuCnW24mgEslpVZs1acTRH1yRJVqZJSWRqTX8DKgmk/P5AC07VWihiYzom4vxYcTyBlEvkAzMqz2UttStidUe55y1OnIDQBUm0NMOquGJoDXSZyzcG5CM80TbG2Zool35ie6Mo8k7yFH4bS80I4HL5mm/FkfbGuBSI45eKA6dll0euSLdsHTVazdr8lRWhmm6NCNQt8TFWKwXMyXkr7HjbjcWgh2R3f1CT7te0e2ew7+wp9l81GtHVa5o3zHjzXrr+a8YXMMcoKYpMV2kiG20uaYdiaVPu+2uxZulo3ripaWadfhBhw85KYgA4G5bz2K4YouVtG3mlVItKloJMz8l3TtbhoVDau2ldRMQomG8Z9sTz3+KYqVt7f6qODKax5diUz4o5F2u/uM4cssfh9DrrceKX7XKhipnB1U6z0WzMrkyionVjJyD66P/AK9HL/ps/SEk5dT29BS/7bP0heLdgGidafbf7zvUrhd1T13e879RXLiuyjmlPeD4JG46oXvxpLQ9ph7N43jeESX2zIuH4deYQleFoIaRrOnOfjOSvIk4dmYtqXQYbMXPXqtY57hgIlwjrdkHLNaJZmCMvkgzZ68H9G0yAQ0AwNYG9X9C83EkyPADxXmpceV2dj5bXbCCmxd/s6qrNep3gHyViLybAnKTA35qLCzDkQ78unpKRwjrNzHON3r4oZoV4aEcdODoVm+196CnUJZDQ6SfeHtZc8ihuFS6GMU+qZX7R1QZHKe3khe1GrWOClTyGu5jZ4k5BWLMVbrVScP5Zie3gOStLM4GGgQBoBoO5dPj8N+ZC+flpfTEp7DsE5+dSvHEMbPmSPRTa32auiadfEeDm4Z7wSie7XAk8BqeasmPEroPDCqoRWWd3ZljrK6j926Q4ZkHWTv8gory7t9UebXWNtSmXR12Zg8RvBQKDITEUkqQvJtu2KnXThrSE1hTVRpAy0+vJXbRSSsv9knQXD+afEA/NFtbRZ9dVt6OoDuMD+q0WzUXVW9RpcY0An0XmuZiccr/ACeh4mRSxL8dGdbaWHDVxR1XjPk5ukdrT5Is2ds2Gi1oOYAnt1KrftBsD2UOuxzSCCJEb4MTyJTFzXwC6Z6tRjQ4flI6pd9cFie0sST9GoKKyya9lptJYw6nMDE3Q79Jw96BrRDhIMjcQi+0W1zmAnMgmnVA3jQPHeJ70FVWmnXe0+yT65hw+t6b4eRpODFeZiVqaIVMSVKZTjgotBmepUwZDWU5EQbObO7Mk908Tn6J2zGSTxMJqMj9ZqVZaeX1vRYeTEiSF0Vw0pYkzYE8CbdvTiYtTsLSeII+vJDk+jaK62nrzOvn9ZKzuq461Xfgad51PYFxc9kxuBImPJGdlOGPrtXLyZFY/jg6CS6rgw0KQxkxTYNBuaOaStLBafuqeX4G/pCSm6JRW1T94/3nfqK5coj656R4P5nx/mKeD12Dnp2Vt8tgTxEIPslhqVXMiIzMHXLIGEZ3kJaR3od2esgLzJ62KBOiDyJNRSN4knJ2FVyWxrOo+GuGk5YuwnJW1Oo0zqD9eKqLTRLYxVWAb8TRhHip1KyuaP8ApubGeHq5ceC5zHSys9QRGJSqtfrURGZefJjjPp4qpsN5U3tPRlrjwET56pz9oOIGCSBHZP0PAKkQsbfULKbyTx89B5rKbyrmraXkkkMMAbpgSe3TwR3brwDQWl2syCs6tdra60PLG4QYM/mOhdy00R8UU5psFlbUeiyD51Px/oPNPtJGTMnHfkIk8QoNneNSpNN+Zkxp4fULpoRCOxy0D6k8Vc0afWE8JVHd9YPd1TLWgZ896ubDVxEnnCqSNRZ7eVmBpkcQsnp2clxDZkE6ZrXreeoexDextehSfUxNDnl7mgROUoc56Q2q/wBjcY7SoBWVNx8V7ij+iK9qNlav7Q51KicD84GgnXLdmqOpcVdszSqc+qSB4LSmmrsy406KerUAMTqD4rfdmbZSpWCm9kYeja4ne4kDMntlYNbNnq5Aw0qhnMDCe+OIRts1e1oZZG0K1B4aJbJGF0ZYCAeBxTPBI5ZxvuhvFCVdXTCPabaezXg11iDakvOFtQgANqA9XImYJETzWTXG91Oq6i8QQSCDqCDBBWq2C7hUp1KraQo1CXCm/CRUJ3PI3cZ3ofP2fVnVxWc9ocfbk5k/mJ4nelpyjJON9jONOMlI7o0GluWRjdv7UE7VWTBUDhlORWl2PZysHFobijeNPEoQ+0C6KlIDGwtzyJ0PYRkk8ClGfaG87jODVgTQEFPPduUdoI3HwXuNdRM5LRIaeKnUzAVa05HuVmwI2Ng5DhXoGS5JkpxyZQE4UW8DIaBxUpyi2uZZHEmPAIOZ/SwkFckEN0WWGtA3q3oiAZ4wo1305bIOExoR6cU62oXdVw01+crzmSVtnahHpBvd1MdDT9xv6QkmLtnoafuM/SF6ml4Fmuyvr2J5qPOB/tu/C78x5Lw2V4/A/wDyu+S9SXb+RnO1I1psr/yP/wArvkhy5LsrCuXVG1A1rshgfnnvMLxJBzT2ibxRphnIeMLqbyDrNN0eij//ABppYadN1WmHZ4Ydh7ACMhyCSS58ZNsdkkkeP2RqNALAXEciw9oMLula7RT6taz1XD8wZPm3I+S9SRkgVlhabsdaqYALqZnew5DeIIWe3/szaqFcl1N76cQx7WEggE6hoMHNJJEi6MS7IPQ1QP4VX/Tf8lMuewVHZmnU1ORY8fBJJHjkdgHBUE132aoykfu3AxoGO39ytrisrw3Njxnva75L1JFeVszGJMt9F2E9V2n5T8kDbNU6jHPrOp1AC8xLHTmTySSQM2R6UgsILY0e1Gs8fdNcCQDJB8NE7SbUaDia7TgTmkkufNdBoLsbFlcajHOBgA7jv7kxe93OqZNnLMZEfBJJJxwqU+xz5pRXXoZvqnan0cNAEVMgTByCDLzsl5UG4Kge4OPtNBJ7MgkkmlhhjVJAN3J2yZsxtNVoPaKrK2E5TgeQO0QirbVgtFjdhaXg4SBhMzI3RqvEkx3Rj2A37kP90/8AyO+S5/cRn+E//I7x0XqSR1f3Gd/wNV7lIaT0T8gfwO+SH/3bV/uqv+m/5JJJ/ifSmKZ/qaO6V2Vf7qr/AKb/AJL1131f7qr/AKb/AJL1JP8AyehTXsbdd1X+6q/6b/kmv3fV6QRRqmBl92/eexepJfNK40GxxqReFlQNGJlX3W03k9+SrLXStVQ5U6rG7gGP8SYSSSEcaXY68jfQb3Rd1UWekCKk9GyZDpnCNV6kkjAD/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UExQVFRUWGBcXFxgYGBgVFxUYGBcYFxgWFxQYHCYeFxojGRcVHy8gIycpLCwsFR4xNTAqNSYrLCkBCQoKDgwOGg8PGikkHyQsLCkvKSwsLCwqKiksLCwpLCwsLSwsLCwsLCwsLCwsLCwsLCwpLCwsLCwsLCwsLCwsLP/AABEIALgBEgMBIgACEQEDEQH/xAAcAAABBQEBAQAAAAAAAAAAAAAGAAMEBQcCAQj/xABFEAABAwEFBAcFBQUHBAMAAAABAAIRAwQFEiExBkFRYRMicYGRobEycsHR8AcjQlKyFBUzYuEkU4KSk6LCQ3OD8RY00v/EABoBAAIDAQEAAAAAAAAAAAAAAAMEAAECBQb/xAAqEQACAgICAgEDBAIDAAAAAAAAAQIRAxIEITFBEyJRYQVxobEykUNigf/aAAwDAQACEQMRAD8ALrU5wLus72jvPFNMtDoyc7/MfmrO12aS7tPqoNkoeqGyHVOs78zvE/NS7HXdi1PiUhZ05TpR4q1ZCXd9ggO6zokxnpmvXvI3nxKl3foe0qurVMyr8Fs9dVPE+JXLqpjU6jeeajvqpt7zh72+qllEo2g8T4lL9qPE+JUUNKcbSUshI/azBzOnErsWg8T4lNMp5HsPou2BQg50p4nxK7Y4zqfErkLpuqssWIjefFeGoeJ8Sk9NkqmQdZVPHzK7NYyMzod54qOHL11TTsPwUsg+6oY1PiVCqVjGp8SnTUUepoqZaH7MC9jhiI5yfmrKk4w0ScoVddQnF3KxYNFaLJePmV4Xjn4polKVZkdxJByZleyoQdNdIVpTBXodChCUXrg1Ux0q8L1CUPGsVwa3NNEryFCxw2jtTZrHiUoTb1CiUx+Q7F4uaeg7AvVZRWmnM9p9VEbSg95VfTtr+v1j7Tt/NQa15VJ9o68uCxdmbCQJD4oaF6VPzHwC7ZetSPa3jcOarYvZBjdxgHtVdXZme1SLkql7ZOqGLxvSoKj2hxADnDduJVtlt9F3gXjx1T2t/UELm3vP43eK4qWpxY+XHQbzucFVmdgrBC96VvEeKDDX5rz9oU2K2DVlqZ+Zuh3jgmf3pSAk1GjvQRbL2bQaajzAHiTuA5rNr0v+taXwCY0DWzH9SrTstNs38X7QiekaRxBlL9+0tzp7AVgLrntWDOnUDdfqFJ2e2qqWeqGvl1OYLTqN0jmpd+GEaa8m5VL+ZJ18E0b+b+V3kqanUa/rNzBz8UnhYbZi2W/78/l8/wCi6de5hpwjOd/IKmplSXOyb7zv0hS2S2WBvh35W+arqt+P4N8D80i5VtXeqtlNhRspb3VDUxRlhiBGuJETXIEuC+GWcvc8OggRAnQn5qY77R6G6lWP+Bo/5IifRtPoMnOzQftt9olOw9RkVKx3Z4WCMi4jjwUG3fagxrT91UBjKcI79SsRve8jWrVKhJOJxOfCcvJaRGGlu+2C21PZe2nGfVYPDrSVb2b7barabQ+kxz46xnDnJ3DTKPNZSHpF60ZNzuX7XKdYgVGNp7vbJ/4o8s1pbUaHMOJp0IXypQrETmjnY3bK1U4oseIqHq4xjAIGgM5dijo1f3N4ASnsWcOvS8TE1mAEE5MZuIHA8U260W462ojsDR6NQ9itjSsXMLzFzHh/VZhUFrOtsq9ziPRR32SsdbTXP/kf/wDpTYmyNVcTx8kzUrAaujwHwWUOuck9apUOQ1c48ea5Gz1PfJU2K3NfpWhuEdYaDeOCSDLvupgpUxGjGj/aElqy7E6tDn+871KrnV5JHP4KwNKXv94+pVfVoYSe0fFCBscBSa7I9y8BSGh7vVQoMtl6k0u8oOvupFoqj+d3qivZQxTjmhm/KP8AaKvvlafg3Lwir6QryCWv90qU2mF7gJkN3giOM5QhTmoRtkhBzdIiMpEp4UAASdAJJO4Dep1O46+5h7y0IY+0F9Wz0W03ZGqYgOBOEa6doHehxyuTrVhnx6VuSA3aO93WqqGsnDMMby4nmfRGGytw0aQDS5hqHWSJngBqqTYK7mvc6oYn2RyjM+JPkiMWC0SadWnTqUtwAgjPIid/MHcplls9PsNYMeq2DOhd4jMIG+0nZVgpdOwAPZrH4mnXvCLrJeXQ0BMvjJuI5kDSXfFD2020AqWarjpOpyxwEkOYTG5w38iAg4+naCzWyqRU7KX5923EcgQx3IO0PYHeTii95WT3DaoxNOhA+vMrRLmtRfSEmS3I8+B7xBT00c2XhMsWvTj6+TR/Mf0lNMan6kNZiJAAcJJyAGF2pWUYOcRXgoqFT2koE+0Y0xZBuXAk5qys1pp1BNN4d2Z+Mad6vRmqZyLOF5+ztBOQyLvVOB2uWmSTz1ne8VKMNGcfaPiY9pBIDhBz4f8AtBVOTlErTdrLEyvVwu/DGnZPxUK7dn6VNwdGmiy88Y9DcONKSTAd931AJLSBzyUeUf7aWpvQYYEyI5IARcc91YPLj+N0JT7tvAsqNcMsL2v5SCFXuTtiol9RrRq4hviYRARt4tGIMI0IcR2HCV10ZKdpUQ1tMDcHDwDAu0EyMdAvTSCdXLlCiFUGfd8SuWhdVva7viuWlQgR2Ifds91voEl7Yv4bPdb6BJbNFdTqdep7x9SoVsfr3Ll9qirU9536iotrtQIP1vWDA/TqJxjtez4hQKNVPNqa9ihAt2eqGMlQ37Vi0VPe+AV1se/E08j8EO7V1ItdUcx+kK/RuX+KGW1lIo18MvGZaJHmqinUJVgxp6J0ZuMAeI4pfN2kvygvH/y/8ZY0Nra7sgxhJMAZyT4rLdu79fabSS+Bg6gAmBBM685RhbK2Br3YgA0Rk4TnwLd4ncsxtz5cZ4p116Kd+w82Mb0dnYYkmX+Jy8giiveDy32Th34Ykdsqh2LeH2QDXqYT3GIU+5aT6YGKzl4kjHZyKdVoxHN1JxwvEZblynFyk+/Z1oNKCotnWalXbgmQQAQdZOYy7kIbW7PfstlrHpCWENDWEzDsQzB1iJyRNRvMve5jcTsJEOLOjLXZEse3SQ3eCQg37T75LiylP8zvRvx8FrGntqYy9RcgTsFXrjuHkFoez9WI5iD3aeUeCzOwu+8b2hH2zdpBlp/CWkHlGifkjmx7VBdTOaF9v7xeBToMzxddw47mz/uPgiMVEMXnSc+3+6xgHfJ+aE3qrKww2nqDFS7q8Zgg8IUm5L1q0nxDiJ3T4ZLT7NRYWtDgDlvXlpueiGS1sHlzQo8h14Hnx1fTKqw3mXDKHSN+RGkH+bvVm/FidPH4BBdpo9A/IkGQe2M/BHLvaPY39DUffdWKZ4aOgRtzHdM8HWT4bj4Qk2uRqrDau7nkNqsMR1Sd05kdu9Cbr7ewgVafeN6Tnibl0dHFmXxps6vlrqgOUoXq2eCjexVRVzAIHMKLeNyMe/ET3CM+0ouPJp9LBZsO/wBSB67bo6TNxIZyEuPZOg5og2b2YY630WhzmsEuOOJBZnAI1BMbuPDN+rdzXQBkBOc66QI4LixXqKdRzwf4VN/e94wsE9gKJiyuc/wZy4YY8V+zSq9mIDTmWy7rAZaN39oPgozqwVRdO1zqNJgxF5aMIboO+PNW12X6y0uIrUWsIEh7JbHJ249qZcPsc0bdX4LlznFT7dYujdkDhOhKiPKFVFEJ/tDsPqvQV5WPWHYfULxpUIE1i/hs91voEkrEfu2e630CS2aBOq3FWqD+Z36ymrRZ4BPJdNqf2mr7z/1py21BhOe4qqB+yus9bNS6dTNVDKsFSaNfPxVEDnYp8B4neD5Ko2taDa3niG/pCe2drdSW0y4zmZOfgoG3d6NoAPezC/DAEnrk+zMjQQSSsuVB9HKKoj9HhZjcWtbxc4NHmc1wdoLM1hmtSO+JnhujNZnbbzfUdjqOLju4DkBoByCgGoSZWXic62f56NwlHG7XYZ7R7TMeyKZluhjLxCC6tbE4lTbJQxSOSgVaeEkFHiqRiUtnYT7D7QihVwPP3bz4H5LV7PZmEFzHlsjOCIOXPI9qxjZ64TaHTmANSj2w7Pmm2OlcW8J+XySGdwUun2dLjKenfj0W1731SstJxb1i0E5ZyTlrxOixq8be+vUdUeZc4zyHADkAj/axwFmcAwhpEAxk5xOsHcBOfGOCzxohF4rTTkB5dppHtAZhEuyNpLqjhO7zBCHHCO35om2Nu9weX7oy55/Q7kzLwJoObISQR3Dwy+CgWewOqOMAF4gdYmDhG+M4zKm2UQOZzPepNmfgqS2OtPik86dJjXEkrcSPdtkrNeBUwCZkMxQAN8O4pWqvXbUAFN72He17Rh/wuGfjuXdmvB7qjiGvxCQ7qggdmcqbYb1EkCXADe0twnhn3IF920dBxddEG9Loa4U3OMEuAPHMHIDtAUq03u0OLmNB6ozqbj7MYWnP2ZkmM9E1b77oAPa8u6RoaQ0CQTnAndlvy1QO6q+rVc4kyTPIckzgUr78CXJ0cf8AsXdsvdz34qrsUyGhug5NGgCqa14Av/hnAOPWM8ct0JVG9f3RATVrOESRI3iSAZ7CN/NFyYk25AsOdxqHos2XrTAycByHyUK13jOapalMCXBuH60UKpbMkGOFehieaui4qXhwkk5ADUngExTpnEyjqS7FUO6dfARHclYxgc5oE1IHW1gHXCPw9uak0bNgDnfiIw9518h5pqEFEQy5XMmWeoXOJGgyHPiUQWC8iwaCDyjvPFUVlZAA4D6+uanl/VyRwIb2DaU5MMFp3HMdidvCyAgvYMtS38vMcQgtryFcWC+nQGgku3QBEakEkie7gqaTJZxWq9Ydh+C8Y5OW4AuxNaWxOJvAmNIJyUZj80BqigtsJ+6Z7rfQJLmwO+6p+430CS0aAC8rVFaoRvfUH+4qIa5nx9Cmrzq/fVP+4/8AUU1Re0nN0dxQ267KUXJ0h5ryTkCezNTrvsVSo9rQ1wxECS0wOZMLu5aopkua9mYg4iQNexX7b/P95QP/AJXD/ghvLEOuPL2FdgszLLRicmgkneTvPeYWJfaDfptFqMnJoiNwJzjuEBH983640sBw88Li4EajMgeixu2Vi+o52sknzWcU/lyWvC/sYyY/ixq/L/offZsUEEQmm0I1SoWOq4w1jyeQJRDaNnbVDSym72c8gII4k/HmmnJJ9i6hJq0iuoMwguzAjLnO5SNmWU6lcMqAEOyz4/hPjI/xLtuyFrqNJOHIF2HG0uMDOACeCqbseW1WHMEHwzHxWMlTg1Fm8dwmnJGqWfZ7ARhgAaQrWz0DvTd023pKYO/erBvcvH5JzupM9A5PwVt6XZTqtiocp8O1ZptLcYZVIojFAMgZ4e8b+S1m02dj/aaHLmhdjGg9VoHAAR4Jjjcp4PHf49AMsI5I1IxK6mNe9tMtJL3Bo35uymN8GMloVisz7O0UqjCHNyDtQ9o9lzT2ZdyIG3VSY/Eym1ruIAB8VY16ralMMLg10yDhxzAMiJyyznkunH9SU51XQnLh1GgWbWkr2+LaLKG9KYqODSxkjFmYDi3VoyOvBFFKq2m2GNgnV5zf46NHZHegX7SbvcTTtGZjqOOsZy3uzI8EbFzcWafx/f8A0Ly4ssa3vwW9G3WZ/WqEsfvH1qna17Uw0kS2kwEl290Zw0c+KE7PftBzQXY2u3w0OHcVGvS++mHR0w84ss9XcgBzRI4MjdNdfcblyI10/wBkXF33C+2Nq1qDgTjAwVHNbUJIEwfZMSNYXAuurZ34K9N1NxEidCBwIyPcijZq5/2aztYfbPWf7x3dwgdyvqFA1/u3APZqQ7MCN43g7pEaoUf1GMszgo9XSoBLjPTZsze0UyMwAe3L0VZeVie4tOLKQYA3jnKLr+uc0KpYc2nNh4t+Y0Kp4EQV1/Jzn0DdpuZ5Y5wJIGgncNyYsd1ADpKmTRmBvceCvrZZYzBI3ZGJ5cD3pht3z7e7cNFWpNuiHd9Fznuq5jcOfKOCsXs0HASe139FIpUIhu4L17PaPNaMDFR8AczHcBJUvpQ2C7ID6CrrcY6Me8fJN3haMVVlMe8fQKiy3qWwOADd/wBSU9ZLTBx8NFXYcBAHtR3AfNd1Km7UCJ5nc0c1ZAlZWdUacJ62TgNxiQWnkQSvbPdlV/st8SB3KvuquWgyczry5ItsVpDAN0/DhzVZFcbRcEm6ZNsV31BTYC3MNaDnyCSuLPeALGmNw9F4g7INojEb2s7xWqjCcnvJjOBiOZjQKv6TMK/t9oq1KlQS3o2vfkwzEOOo9qeJUEVWPdhLG+8ZmeZBBHfKpK+jDjXaKyrbntY7C6MvrVS9lWVKzy+o8CmziAMTtzdNBMnu4p791HEQ6zyxubi2oQInLMz5cUQXDcDajOj9lkyI1k65/FLcn6Y6ryxzipt3J9I4t9am1jyXYnQT5FZ/cwH7RSnMOOGO0EfFatW+zim5pDaz2mCM4Ovgs9v3ZKtYKjXu69MPaW1G6HfBH4XZaLHFxqEZK+2G5M95Ra9BrZNknSHB5azMwGsjTLPXVEX7ox2cNxHFBzy+OSq7rvrFZpEubvLczHGFZXdezS0NxPfrADI7M4Q9mw7g6dHVgus0KRL3veQJl0ZQN0LE7VUl2Iby53i4x8FrW1e0fR2ctJh7wWNG+SInuGayCtXzLQMsgO5N8fu2xHkdUjSdib1FSmWk9ZhjuObT9cEWFZLsZVcLVTjR4LD2ASPAgLUGyvPfqGJY8rr32dPBN5MabJQqQk+rkm20d5TL6qQDUjp7l7ctX+1UpzHXkceo74KJVtEBRaNoc2sxwJBAcRG7QfFMceWk1N+jcobQaD52zLHEkOIB0HD5pmpstTeC1xLhEOaQDi/oq2nftVjcjiEZTryE8PRX4vNhayqHNDXtBzI0IldvjriZu4xpr7nJy/Pj6bB1n2aXc450XA8BUqDyxeis7DsRY6LgaVENIMzLnHLdLiTHJOXjfdnj25I/LrPaolm2sGGCx2LdoMQ4zx7k5PlYV9MpIBHBlf1RTL2rYqbjic0E89/ao1qtdCznOA4gZNBLj/hGg8ENX7tZU/ZqvRtwvjqkGcPaI9JXNhuqs5gJY8kgEk6k75J1SmXlRS2wR2f7eBiHHf8Ayul+41tXeVKvThjXh7TibibHaJneJ7wED1Ho1ttkdTPXYQOYy8dEBWMF7S+csTiAcpGIx5Qtcbmzlt8qorLxIuvjZ3WzcBuGa9HtRuGijVa2F0nT05JyhXBkrqwmpK0c3JBwlTJNN44ie0SuagyK8Y8ar0vGXxy8lowV16jrM7/RQmsAtOLi3F4ZHzjxU69HdZpjIH1TGMYmk82+MEeiohNszDqdSnqbQXwPZb5neVHFbL07dylWdkAeasok06oBxuya3QbydykVnVagFUnDhe3C0H8Mw4HuM9ygNOI4tw9kfFWFOsPZJzjTtVvtNFrphnd9b7qnn+Bv6QvFEu6p9zT9xv6QkkUmNWY9fN4O6aqDoKlTkfbdvGa6pX84tDXAOjQuJnsDwQY5GVFt7C60Vg0EnpamQGL8btyVa7KjGy6m8DjhMeYTOoGyVQvh5qtGIhk5tnI8NNc+K03ZytkIWPhsCRqfIdi1bZN00WE6loPiJSPKXhj3Fl5RN2yFoe1os9Q0yZxETnlkMhKqLjs9atSdRrv6QVDgDTyaSajScwW5FHFnaJBO6fRWNgu5heKga0YQc4AMuz17ISu7vVB3JRuwG2c+zi12Yx0tJzN+bwfDCixmzLmgluGTzIB7TCITWaBmVDferfwgk+ARXTdsDGc6pGYX/wDZveFprF56GB7I6TQd4VRV+x63ahlPPd0jZHzC2ileLnatbHb8VKFSYjSfhojLK4roFKLbtmJXXspa7A7p61LFSbIJa4HDOWKPJGNlt7HgOaZBR5VoNcwscAWuBBB0IOoPaF8/2au+y2urZwTDaj2AHdBMHwCT5PG+db32hrjZtWoPwaXbba1rczCgG0tcJaQVQmvUqZGY5/BUt4PfZoId1XGIJzk8OK5+Pi7dX2dN1jVvwFtK0B0nmpFkoGpXaGCSGOOoGRc0IQs94E5TqVIO1dSzVTUphrjgww4EgDFinIjPJGhw7nT8EyZNYXE02js9Ww6Njd1lRmmabn0nCMLjz9qH5H/EvbFt/Xc0EYIj8uXqmDfbTUfUq0w9z43lrRhEDq79FrLxcNVBtP8AIrjllTuaVfgVQEnJpJ5b+SkG77Thk0suJ6keK4ftQ9o6pawcAG5dhhNm88bC4uB5uJIWY8XGl22/4NvLN+kv5GxRNYtAgYXCo4Ah2IMMuEg5ab8ldXZ9oDq04aLWgGBicXExvMAAeaHbLB6R3SN6rchhOF2I+y0DM6ZnTkqy6rQ4OdLYJdIjTQZxu0TeJ/DGogskPkf1ev3CfaTbstYWPpwanUa5pkAn8wOniUNGiMIAiAAPJRtspNAu3tIcO4hUd1bTNgB5gwOYPjoj/Vljt9gSccUtfFlnbbPl8PkVUtLqZzzbx1PeiAXnSI1Cj1qVJ0mR3FTHOWMrLCGVEFlqByEFPPcMs88skw+wNOhB+uKZF3EeySO9OLkR9iMuJL0zq2ZkcNUzaWdU8YB72/Xmk6y1TwOe/q/0TtSyViP4Y03ODvIJlJyWyToWlHV6s6sFTE0O1+v/AGrIUidcghynZagaGYiADpEc898KdRY/DAeWxuAGXjKF8sV5Crjzfguw4AZA9saLyjTaTketzydPLcVX0qsD7yTwOZ8tPRPC1N0yjnktqcX3YJ45R6aD67h9zTy/Az9ISTd2VPuaWvsM3/yhJX0X2R7NZmU3VMDQ3rv0EfiMknenqlSfrVcWgQ93Nzv1Feg5LoLwLAjtZsoHkVaLRqA9mTQBvc0/hy1V7cbxAA0Tl4VYEzlPWHFVF0WoUqz6bjl7TebTp8u5cvn4elNHR4WVW4sM318Leadu29HVGAAwG6nid+SqLRaQWzKm7L0iaUkRiJI7Fw8itqjoyikuzt9oc4F0kHPDnnE5kcO1OWe3Et6rTAHVByxHiSdM/rNT7RdBc8VJHVYQ1pGWLcTyXVnu3DSwuMuObnDjyRF0Y3jRX3jffR4GgSXyJ4RE5d6trvt2YBOTvVC192XCQOcj4/BSKBcWyDmMx2hWp7FuCaDN1pACxvbe6iLzqPbAxhj+8sAPmCim2bb1aAl1NrwOBLD45obvjaEWzBXDTSMFhEg6GQWuIzGfkiqUtTGPGlNbEf8AaKjG9ZzQPEnsQntNbcdVrZnCM+05nyhW9aJJDpduLjMdyqBdQLpc+SczA1781rj44wls/wCg3KnKcdIkq5HufoJd7LRxO8omuq7A0PqVC1xbMjUCNRJUHZyzUqZ6TEGxIzO+J8Tku6NuaKFYZ9JUdUgHQB2hJ7Fv45ZJPRMz8ixwSm14LG6LU2qw1KYGHMQMogaQqm+rY+mW4cw6R2HXv/ovNl3ChSqtqOH5mjjIiAOKrr6tj6rGhjIgDWNYgx55okONL5KcXQGXJj8VqXbCa5LIKrQXnFMRuCnW24mgEslpVZs1acTRH1yRJVqZJSWRqTX8DKgmk/P5AC07VWihiYzom4vxYcTyBlEvkAzMqz2UttStidUe55y1OnIDQBUm0NMOquGJoDXSZyzcG5CM80TbG2Zool35ie6Mo8k7yFH4bS80I4HL5mm/FkfbGuBSI45eKA6dll0euSLdsHTVazdr8lRWhmm6NCNQt8TFWKwXMyXkr7HjbjcWgh2R3f1CT7te0e2ew7+wp9l81GtHVa5o3zHjzXrr+a8YXMMcoKYpMV2kiG20uaYdiaVPu+2uxZulo3ripaWadfhBhw85KYgA4G5bz2K4YouVtG3mlVItKloJMz8l3TtbhoVDau2ldRMQomG8Z9sTz3+KYqVt7f6qODKax5diUz4o5F2u/uM4cssfh9DrrceKX7XKhipnB1U6z0WzMrkyionVjJyD66P/AK9HL/ps/SEk5dT29BS/7bP0heLdgGidafbf7zvUrhd1T13e879RXLiuyjmlPeD4JG46oXvxpLQ9ph7N43jeESX2zIuH4deYQleFoIaRrOnOfjOSvIk4dmYtqXQYbMXPXqtY57hgIlwjrdkHLNaJZmCMvkgzZ68H9G0yAQ0AwNYG9X9C83EkyPADxXmpceV2dj5bXbCCmxd/s6qrNep3gHyViLybAnKTA35qLCzDkQ78unpKRwjrNzHON3r4oZoV4aEcdODoVm+196CnUJZDQ6SfeHtZc8ihuFS6GMU+qZX7R1QZHKe3khe1GrWOClTyGu5jZ4k5BWLMVbrVScP5Zie3gOStLM4GGgQBoBoO5dPj8N+ZC+flpfTEp7DsE5+dSvHEMbPmSPRTa32auiadfEeDm4Z7wSie7XAk8BqeasmPEroPDCqoRWWd3ZljrK6j926Q4ZkHWTv8gory7t9UebXWNtSmXR12Zg8RvBQKDITEUkqQvJtu2KnXThrSE1hTVRpAy0+vJXbRSSsv9knQXD+afEA/NFtbRZ9dVt6OoDuMD+q0WzUXVW9RpcY0An0XmuZiccr/ACeh4mRSxL8dGdbaWHDVxR1XjPk5ukdrT5Is2ds2Gi1oOYAnt1KrftBsD2UOuxzSCCJEb4MTyJTFzXwC6Z6tRjQ4flI6pd9cFie0sST9GoKKyya9lptJYw6nMDE3Q79Jw96BrRDhIMjcQi+0W1zmAnMgmnVA3jQPHeJ70FVWmnXe0+yT65hw+t6b4eRpODFeZiVqaIVMSVKZTjgotBmepUwZDWU5EQbObO7Mk908Tn6J2zGSTxMJqMj9ZqVZaeX1vRYeTEiSF0Vw0pYkzYE8CbdvTiYtTsLSeII+vJDk+jaK62nrzOvn9ZKzuq461Xfgad51PYFxc9kxuBImPJGdlOGPrtXLyZFY/jg6CS6rgw0KQxkxTYNBuaOaStLBafuqeX4G/pCSm6JRW1T94/3nfqK5coj656R4P5nx/mKeD12Dnp2Vt8tgTxEIPslhqVXMiIzMHXLIGEZ3kJaR3od2esgLzJ62KBOiDyJNRSN4knJ2FVyWxrOo+GuGk5YuwnJW1Oo0zqD9eKqLTRLYxVWAb8TRhHip1KyuaP8ApubGeHq5ceC5zHSys9QRGJSqtfrURGZefJjjPp4qpsN5U3tPRlrjwET56pz9oOIGCSBHZP0PAKkQsbfULKbyTx89B5rKbyrmraXkkkMMAbpgSe3TwR3brwDQWl2syCs6tdra60PLG4QYM/mOhdy00R8UU5psFlbUeiyD51Px/oPNPtJGTMnHfkIk8QoNneNSpNN+Zkxp4fULpoRCOxy0D6k8Vc0afWE8JVHd9YPd1TLWgZ896ubDVxEnnCqSNRZ7eVmBpkcQsnp2clxDZkE6ZrXreeoexDextehSfUxNDnl7mgROUoc56Q2q/wBjcY7SoBWVNx8V7ij+iK9qNlav7Q51KicD84GgnXLdmqOpcVdszSqc+qSB4LSmmrsy406KerUAMTqD4rfdmbZSpWCm9kYeja4ne4kDMntlYNbNnq5Aw0qhnMDCe+OIRts1e1oZZG0K1B4aJbJGF0ZYCAeBxTPBI5ZxvuhvFCVdXTCPabaezXg11iDakvOFtQgANqA9XImYJETzWTXG91Oq6i8QQSCDqCDBBWq2C7hUp1KraQo1CXCm/CRUJ3PI3cZ3ofP2fVnVxWc9ocfbk5k/mJ4nelpyjJON9jONOMlI7o0GluWRjdv7UE7VWTBUDhlORWl2PZysHFobijeNPEoQ+0C6KlIDGwtzyJ0PYRkk8ClGfaG87jODVgTQEFPPduUdoI3HwXuNdRM5LRIaeKnUzAVa05HuVmwI2Ng5DhXoGS5JkpxyZQE4UW8DIaBxUpyi2uZZHEmPAIOZ/SwkFckEN0WWGtA3q3oiAZ4wo1305bIOExoR6cU62oXdVw01+crzmSVtnahHpBvd1MdDT9xv6QkmLtnoafuM/SF6ml4Fmuyvr2J5qPOB/tu/C78x5Lw2V4/A/wDyu+S9SXb+RnO1I1psr/yP/wArvkhy5LsrCuXVG1A1rshgfnnvMLxJBzT2ibxRphnIeMLqbyDrNN0eij//ABppYadN1WmHZ4Ydh7ACMhyCSS58ZNsdkkkeP2RqNALAXEciw9oMLula7RT6taz1XD8wZPm3I+S9SRkgVlhabsdaqYALqZnew5DeIIWe3/szaqFcl1N76cQx7WEggE6hoMHNJJEi6MS7IPQ1QP4VX/Tf8lMuewVHZmnU1ORY8fBJJHjkdgHBUE132aoykfu3AxoGO39ytrisrw3Njxnva75L1JFeVszGJMt9F2E9V2n5T8kDbNU6jHPrOp1AC8xLHTmTySSQM2R6UgsILY0e1Gs8fdNcCQDJB8NE7SbUaDia7TgTmkkufNdBoLsbFlcajHOBgA7jv7kxe93OqZNnLMZEfBJJJxwqU+xz5pRXXoZvqnan0cNAEVMgTByCDLzsl5UG4Kge4OPtNBJ7MgkkmlhhjVJAN3J2yZsxtNVoPaKrK2E5TgeQO0QirbVgtFjdhaXg4SBhMzI3RqvEkx3Rj2A37kP90/8AyO+S5/cRn+E//I7x0XqSR1f3Gd/wNV7lIaT0T8gfwO+SH/3bV/uqv+m/5JJJ/ifSmKZ/qaO6V2Vf7qr/AKb/AJL1131f7qr/AKb/AJL1JP8AyehTXsbdd1X+6q/6b/kmv3fV6QRRqmBl92/eexepJfNK40GxxqReFlQNGJlX3W03k9+SrLXStVQ5U6rG7gGP8SYSSSEcaXY68jfQb3Rd1UWekCKk9GyZDpnCNV6kkjAD/9k="/>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6" descr="data:image/jpeg;base64,/9j/4AAQSkZJRgABAQAAAQABAAD/2wCEAAkGBhQSERUUExQVFRUWGBcXFxgYGBgVFxUYGBcYFxgWFxQYHCYeFxojGRcVHy8gIycpLCwsFR4xNTAqNSYrLCkBCQoKDgwOGg8PGikkHyQsLCkvKSwsLCwqKiksLCwpLCwsLSwsLCwsLCwsLCwsLCwsLCwpLCwsLCwsLCwsLCwsLP/AABEIALgBEgMBIgACEQEDEQH/xAAcAAABBQEBAQAAAAAAAAAAAAAGAAMEBQcCAQj/xABFEAABAwEFBAcFBQUHBAMAAAABAAIRAwQFEiExBkFRYRMicYGRobEycsHR8AcjQlKyFBUzYuEkU4KSk6LCQ3OD8RY00v/EABoBAAIDAQEAAAAAAAAAAAAAAAMEAAECBQb/xAAqEQACAgICAgEDBAIDAAAAAAAAAQIRAxIEITFBEyJRYQVxobEykUNigf/aAAwDAQACEQMRAD8ALrU5wLus72jvPFNMtDoyc7/MfmrO12aS7tPqoNkoeqGyHVOs78zvE/NS7HXdi1PiUhZ05TpR4q1ZCXd9ggO6zokxnpmvXvI3nxKl3foe0qurVMyr8Fs9dVPE+JXLqpjU6jeeajvqpt7zh72+qllEo2g8T4lL9qPE+JUUNKcbSUshI/azBzOnErsWg8T4lNMp5HsPou2BQg50p4nxK7Y4zqfErkLpuqssWIjefFeGoeJ8Sk9NkqmQdZVPHzK7NYyMzod54qOHL11TTsPwUsg+6oY1PiVCqVjGp8SnTUUepoqZaH7MC9jhiI5yfmrKk4w0ScoVddQnF3KxYNFaLJePmV4Xjn4polKVZkdxJByZleyoQdNdIVpTBXodChCUXrg1Ux0q8L1CUPGsVwa3NNEryFCxw2jtTZrHiUoTb1CiUx+Q7F4uaeg7AvVZRWmnM9p9VEbSg95VfTtr+v1j7Tt/NQa15VJ9o68uCxdmbCQJD4oaF6VPzHwC7ZetSPa3jcOarYvZBjdxgHtVdXZme1SLkql7ZOqGLxvSoKj2hxADnDduJVtlt9F3gXjx1T2t/UELm3vP43eK4qWpxY+XHQbzucFVmdgrBC96VvEeKDDX5rz9oU2K2DVlqZ+Zuh3jgmf3pSAk1GjvQRbL2bQaajzAHiTuA5rNr0v+taXwCY0DWzH9SrTstNs38X7QiekaRxBlL9+0tzp7AVgLrntWDOnUDdfqFJ2e2qqWeqGvl1OYLTqN0jmpd+GEaa8m5VL+ZJ18E0b+b+V3kqanUa/rNzBz8UnhYbZi2W/78/l8/wCi6de5hpwjOd/IKmplSXOyb7zv0hS2S2WBvh35W+arqt+P4N8D80i5VtXeqtlNhRspb3VDUxRlhiBGuJETXIEuC+GWcvc8OggRAnQn5qY77R6G6lWP+Bo/5IifRtPoMnOzQftt9olOw9RkVKx3Z4WCMi4jjwUG3fagxrT91UBjKcI79SsRve8jWrVKhJOJxOfCcvJaRGGlu+2C21PZe2nGfVYPDrSVb2b7barabQ+kxz46xnDnJ3DTKPNZSHpF60ZNzuX7XKdYgVGNp7vbJ/4o8s1pbUaHMOJp0IXypQrETmjnY3bK1U4oseIqHq4xjAIGgM5dijo1f3N4ASnsWcOvS8TE1mAEE5MZuIHA8U260W462ojsDR6NQ9itjSsXMLzFzHh/VZhUFrOtsq9ziPRR32SsdbTXP/kf/wDpTYmyNVcTx8kzUrAaujwHwWUOuck9apUOQ1c48ea5Gz1PfJU2K3NfpWhuEdYaDeOCSDLvupgpUxGjGj/aElqy7E6tDn+871KrnV5JHP4KwNKXv94+pVfVoYSe0fFCBscBSa7I9y8BSGh7vVQoMtl6k0u8oOvupFoqj+d3qivZQxTjmhm/KP8AaKvvlafg3Lwir6QryCWv90qU2mF7gJkN3giOM5QhTmoRtkhBzdIiMpEp4UAASdAJJO4Dep1O46+5h7y0IY+0F9Wz0W03ZGqYgOBOEa6doHehxyuTrVhnx6VuSA3aO93WqqGsnDMMby4nmfRGGytw0aQDS5hqHWSJngBqqTYK7mvc6oYn2RyjM+JPkiMWC0SadWnTqUtwAgjPIid/MHcplls9PsNYMeq2DOhd4jMIG+0nZVgpdOwAPZrH4mnXvCLrJeXQ0BMvjJuI5kDSXfFD2020AqWarjpOpyxwEkOYTG5w38iAg4+naCzWyqRU7KX5923EcgQx3IO0PYHeTii95WT3DaoxNOhA+vMrRLmtRfSEmS3I8+B7xBT00c2XhMsWvTj6+TR/Mf0lNMan6kNZiJAAcJJyAGF2pWUYOcRXgoqFT2koE+0Y0xZBuXAk5qys1pp1BNN4d2Z+Mad6vRmqZyLOF5+ztBOQyLvVOB2uWmSTz1ne8VKMNGcfaPiY9pBIDhBz4f8AtBVOTlErTdrLEyvVwu/DGnZPxUK7dn6VNwdGmiy88Y9DcONKSTAd931AJLSBzyUeUf7aWpvQYYEyI5IARcc91YPLj+N0JT7tvAsqNcMsL2v5SCFXuTtiol9RrRq4hviYRARt4tGIMI0IcR2HCV10ZKdpUQ1tMDcHDwDAu0EyMdAvTSCdXLlCiFUGfd8SuWhdVva7viuWlQgR2Ifds91voEl7Yv4bPdb6BJbNFdTqdep7x9SoVsfr3Ll9qirU9536iotrtQIP1vWDA/TqJxjtez4hQKNVPNqa9ihAt2eqGMlQ37Vi0VPe+AV1se/E08j8EO7V1ItdUcx+kK/RuX+KGW1lIo18MvGZaJHmqinUJVgxp6J0ZuMAeI4pfN2kvygvH/y/8ZY0Nra7sgxhJMAZyT4rLdu79fabSS+Bg6gAmBBM685RhbK2Br3YgA0Rk4TnwLd4ncsxtz5cZ4p116Kd+w82Mb0dnYYkmX+Jy8giiveDy32Th34Ykdsqh2LeH2QDXqYT3GIU+5aT6YGKzl4kjHZyKdVoxHN1JxwvEZblynFyk+/Z1oNKCotnWalXbgmQQAQdZOYy7kIbW7PfstlrHpCWENDWEzDsQzB1iJyRNRvMve5jcTsJEOLOjLXZEse3SQ3eCQg37T75LiylP8zvRvx8FrGntqYy9RcgTsFXrjuHkFoez9WI5iD3aeUeCzOwu+8b2hH2zdpBlp/CWkHlGifkjmx7VBdTOaF9v7xeBToMzxddw47mz/uPgiMVEMXnSc+3+6xgHfJ+aE3qrKww2nqDFS7q8Zgg8IUm5L1q0nxDiJ3T4ZLT7NRYWtDgDlvXlpueiGS1sHlzQo8h14Hnx1fTKqw3mXDKHSN+RGkH+bvVm/FidPH4BBdpo9A/IkGQe2M/BHLvaPY39DUffdWKZ4aOgRtzHdM8HWT4bj4Qk2uRqrDau7nkNqsMR1Sd05kdu9Cbr7ewgVafeN6Tnibl0dHFmXxps6vlrqgOUoXq2eCjexVRVzAIHMKLeNyMe/ET3CM+0ouPJp9LBZsO/wBSB67bo6TNxIZyEuPZOg5og2b2YY630WhzmsEuOOJBZnAI1BMbuPDN+rdzXQBkBOc66QI4LixXqKdRzwf4VN/e94wsE9gKJiyuc/wZy4YY8V+zSq9mIDTmWy7rAZaN39oPgozqwVRdO1zqNJgxF5aMIboO+PNW12X6y0uIrUWsIEh7JbHJ249qZcPsc0bdX4LlznFT7dYujdkDhOhKiPKFVFEJ/tDsPqvQV5WPWHYfULxpUIE1i/hs91voEkrEfu2e630CS2aBOq3FWqD+Z36ymrRZ4BPJdNqf2mr7z/1py21BhOe4qqB+yus9bNS6dTNVDKsFSaNfPxVEDnYp8B4neD5Ko2taDa3niG/pCe2drdSW0y4zmZOfgoG3d6NoAPezC/DAEnrk+zMjQQSSsuVB9HKKoj9HhZjcWtbxc4NHmc1wdoLM1hmtSO+JnhujNZnbbzfUdjqOLju4DkBoByCgGoSZWXic62f56NwlHG7XYZ7R7TMeyKZluhjLxCC6tbE4lTbJQxSOSgVaeEkFHiqRiUtnYT7D7QihVwPP3bz4H5LV7PZmEFzHlsjOCIOXPI9qxjZ64TaHTmANSj2w7Pmm2OlcW8J+XySGdwUun2dLjKenfj0W1731SstJxb1i0E5ZyTlrxOixq8be+vUdUeZc4zyHADkAj/axwFmcAwhpEAxk5xOsHcBOfGOCzxohF4rTTkB5dppHtAZhEuyNpLqjhO7zBCHHCO35om2Nu9weX7oy55/Q7kzLwJoObISQR3Dwy+CgWewOqOMAF4gdYmDhG+M4zKm2UQOZzPepNmfgqS2OtPik86dJjXEkrcSPdtkrNeBUwCZkMxQAN8O4pWqvXbUAFN72He17Rh/wuGfjuXdmvB7qjiGvxCQ7qggdmcqbYb1EkCXADe0twnhn3IF920dBxddEG9Loa4U3OMEuAPHMHIDtAUq03u0OLmNB6ozqbj7MYWnP2ZkmM9E1b77oAPa8u6RoaQ0CQTnAndlvy1QO6q+rVc4kyTPIckzgUr78CXJ0cf8AsXdsvdz34qrsUyGhug5NGgCqa14Av/hnAOPWM8ct0JVG9f3RATVrOESRI3iSAZ7CN/NFyYk25AsOdxqHos2XrTAycByHyUK13jOapalMCXBuH60UKpbMkGOFehieaui4qXhwkk5ADUngExTpnEyjqS7FUO6dfARHclYxgc5oE1IHW1gHXCPw9uak0bNgDnfiIw9518h5pqEFEQy5XMmWeoXOJGgyHPiUQWC8iwaCDyjvPFUVlZAA4D6+uanl/VyRwIb2DaU5MMFp3HMdidvCyAgvYMtS38vMcQgtryFcWC+nQGgku3QBEakEkie7gqaTJZxWq9Ydh+C8Y5OW4AuxNaWxOJvAmNIJyUZj80BqigtsJ+6Z7rfQJLmwO+6p+430CS0aAC8rVFaoRvfUH+4qIa5nx9Cmrzq/fVP+4/8AUU1Re0nN0dxQ267KUXJ0h5ryTkCezNTrvsVSo9rQ1wxECS0wOZMLu5aopkua9mYg4iQNexX7b/P95QP/AJXD/ghvLEOuPL2FdgszLLRicmgkneTvPeYWJfaDfptFqMnJoiNwJzjuEBH983640sBw88Li4EajMgeixu2Vi+o52sknzWcU/lyWvC/sYyY/ixq/L/offZsUEEQmm0I1SoWOq4w1jyeQJRDaNnbVDSym72c8gII4k/HmmnJJ9i6hJq0iuoMwguzAjLnO5SNmWU6lcMqAEOyz4/hPjI/xLtuyFrqNJOHIF2HG0uMDOACeCqbseW1WHMEHwzHxWMlTg1Fm8dwmnJGqWfZ7ARhgAaQrWz0DvTd023pKYO/erBvcvH5JzupM9A5PwVt6XZTqtiocp8O1ZptLcYZVIojFAMgZ4e8b+S1m02dj/aaHLmhdjGg9VoHAAR4Jjjcp4PHf49AMsI5I1IxK6mNe9tMtJL3Bo35uymN8GMloVisz7O0UqjCHNyDtQ9o9lzT2ZdyIG3VSY/Eym1ruIAB8VY16ralMMLg10yDhxzAMiJyyznkunH9SU51XQnLh1GgWbWkr2+LaLKG9KYqODSxkjFmYDi3VoyOvBFFKq2m2GNgnV5zf46NHZHegX7SbvcTTtGZjqOOsZy3uzI8EbFzcWafx/f8A0Ly4ssa3vwW9G3WZ/WqEsfvH1qna17Uw0kS2kwEl290Zw0c+KE7PftBzQXY2u3w0OHcVGvS++mHR0w84ss9XcgBzRI4MjdNdfcblyI10/wBkXF33C+2Nq1qDgTjAwVHNbUJIEwfZMSNYXAuurZ34K9N1NxEidCBwIyPcijZq5/2aztYfbPWf7x3dwgdyvqFA1/u3APZqQ7MCN43g7pEaoUf1GMszgo9XSoBLjPTZsze0UyMwAe3L0VZeVie4tOLKQYA3jnKLr+uc0KpYc2nNh4t+Y0Kp4EQV1/Jzn0DdpuZ5Y5wJIGgncNyYsd1ADpKmTRmBvceCvrZZYzBI3ZGJ5cD3pht3z7e7cNFWpNuiHd9Fznuq5jcOfKOCsXs0HASe139FIpUIhu4L17PaPNaMDFR8AczHcBJUvpQ2C7ID6CrrcY6Me8fJN3haMVVlMe8fQKiy3qWwOADd/wBSU9ZLTBx8NFXYcBAHtR3AfNd1Km7UCJ5nc0c1ZAlZWdUacJ62TgNxiQWnkQSvbPdlV/st8SB3KvuquWgyczry5ItsVpDAN0/DhzVZFcbRcEm6ZNsV31BTYC3MNaDnyCSuLPeALGmNw9F4g7INojEb2s7xWqjCcnvJjOBiOZjQKv6TMK/t9oq1KlQS3o2vfkwzEOOo9qeJUEVWPdhLG+8ZmeZBBHfKpK+jDjXaKyrbntY7C6MvrVS9lWVKzy+o8CmziAMTtzdNBMnu4p791HEQ6zyxubi2oQInLMz5cUQXDcDajOj9lkyI1k65/FLcn6Y6ryxzipt3J9I4t9am1jyXYnQT5FZ/cwH7RSnMOOGO0EfFatW+zim5pDaz2mCM4Ovgs9v3ZKtYKjXu69MPaW1G6HfBH4XZaLHFxqEZK+2G5M95Ra9BrZNknSHB5azMwGsjTLPXVEX7ox2cNxHFBzy+OSq7rvrFZpEubvLczHGFZXdezS0NxPfrADI7M4Q9mw7g6dHVgus0KRL3veQJl0ZQN0LE7VUl2Iby53i4x8FrW1e0fR2ctJh7wWNG+SInuGayCtXzLQMsgO5N8fu2xHkdUjSdib1FSmWk9ZhjuObT9cEWFZLsZVcLVTjR4LD2ASPAgLUGyvPfqGJY8rr32dPBN5MabJQqQk+rkm20d5TL6qQDUjp7l7ctX+1UpzHXkceo74KJVtEBRaNoc2sxwJBAcRG7QfFMceWk1N+jcobQaD52zLHEkOIB0HD5pmpstTeC1xLhEOaQDi/oq2nftVjcjiEZTryE8PRX4vNhayqHNDXtBzI0IldvjriZu4xpr7nJy/Pj6bB1n2aXc450XA8BUqDyxeis7DsRY6LgaVENIMzLnHLdLiTHJOXjfdnj25I/LrPaolm2sGGCx2LdoMQ4zx7k5PlYV9MpIBHBlf1RTL2rYqbjic0E89/ao1qtdCznOA4gZNBLj/hGg8ENX7tZU/ZqvRtwvjqkGcPaI9JXNhuqs5gJY8kgEk6k75J1SmXlRS2wR2f7eBiHHf8Ayul+41tXeVKvThjXh7TibibHaJneJ7wED1Ho1ttkdTPXYQOYy8dEBWMF7S+csTiAcpGIx5Qtcbmzlt8qorLxIuvjZ3WzcBuGa9HtRuGijVa2F0nT05JyhXBkrqwmpK0c3JBwlTJNN44ie0SuagyK8Y8ar0vGXxy8lowV16jrM7/RQmsAtOLi3F4ZHzjxU69HdZpjIH1TGMYmk82+MEeiohNszDqdSnqbQXwPZb5neVHFbL07dylWdkAeasok06oBxuya3QbydykVnVagFUnDhe3C0H8Mw4HuM9ygNOI4tw9kfFWFOsPZJzjTtVvtNFrphnd9b7qnn+Bv6QvFEu6p9zT9xv6QkkUmNWY9fN4O6aqDoKlTkfbdvGa6pX84tDXAOjQuJnsDwQY5GVFt7C60Vg0EnpamQGL8btyVa7KjGy6m8DjhMeYTOoGyVQvh5qtGIhk5tnI8NNc+K03ZytkIWPhsCRqfIdi1bZN00WE6loPiJSPKXhj3Fl5RN2yFoe1os9Q0yZxETnlkMhKqLjs9atSdRrv6QVDgDTyaSajScwW5FHFnaJBO6fRWNgu5heKga0YQc4AMuz17ISu7vVB3JRuwG2c+zi12Yx0tJzN+bwfDCixmzLmgluGTzIB7TCITWaBmVDferfwgk+ARXTdsDGc6pGYX/wDZveFprF56GB7I6TQd4VRV+x63ahlPPd0jZHzC2ileLnatbHb8VKFSYjSfhojLK4roFKLbtmJXXspa7A7p61LFSbIJa4HDOWKPJGNlt7HgOaZBR5VoNcwscAWuBBB0IOoPaF8/2au+y2urZwTDaj2AHdBMHwCT5PG+db32hrjZtWoPwaXbba1rczCgG0tcJaQVQmvUqZGY5/BUt4PfZoId1XGIJzk8OK5+Pi7dX2dN1jVvwFtK0B0nmpFkoGpXaGCSGOOoGRc0IQs94E5TqVIO1dSzVTUphrjgww4EgDFinIjPJGhw7nT8EyZNYXE02js9Ww6Njd1lRmmabn0nCMLjz9qH5H/EvbFt/Xc0EYIj8uXqmDfbTUfUq0w9z43lrRhEDq79FrLxcNVBtP8AIrjllTuaVfgVQEnJpJ5b+SkG77Thk0suJ6keK4ftQ9o6pawcAG5dhhNm88bC4uB5uJIWY8XGl22/4NvLN+kv5GxRNYtAgYXCo4Ah2IMMuEg5ab8ldXZ9oDq04aLWgGBicXExvMAAeaHbLB6R3SN6rchhOF2I+y0DM6ZnTkqy6rQ4OdLYJdIjTQZxu0TeJ/DGogskPkf1ev3CfaTbstYWPpwanUa5pkAn8wOniUNGiMIAiAAPJRtspNAu3tIcO4hUd1bTNgB5gwOYPjoj/Vljt9gSccUtfFlnbbPl8PkVUtLqZzzbx1PeiAXnSI1Cj1qVJ0mR3FTHOWMrLCGVEFlqByEFPPcMs88skw+wNOhB+uKZF3EeySO9OLkR9iMuJL0zq2ZkcNUzaWdU8YB72/Xmk6y1TwOe/q/0TtSyViP4Y03ODvIJlJyWyToWlHV6s6sFTE0O1+v/AGrIUidcghynZagaGYiADpEc898KdRY/DAeWxuAGXjKF8sV5Crjzfguw4AZA9saLyjTaTketzydPLcVX0qsD7yTwOZ8tPRPC1N0yjnktqcX3YJ45R6aD67h9zTy/Az9ISTd2VPuaWvsM3/yhJX0X2R7NZmU3VMDQ3rv0EfiMknenqlSfrVcWgQ93Nzv1Feg5LoLwLAjtZsoHkVaLRqA9mTQBvc0/hy1V7cbxAA0Tl4VYEzlPWHFVF0WoUqz6bjl7TebTp8u5cvn4elNHR4WVW4sM318Leadu29HVGAAwG6nid+SqLRaQWzKm7L0iaUkRiJI7Fw8itqjoyikuzt9oc4F0kHPDnnE5kcO1OWe3Et6rTAHVByxHiSdM/rNT7RdBc8VJHVYQ1pGWLcTyXVnu3DSwuMuObnDjyRF0Y3jRX3jffR4GgSXyJ4RE5d6trvt2YBOTvVC192XCQOcj4/BSKBcWyDmMx2hWp7FuCaDN1pACxvbe6iLzqPbAxhj+8sAPmCim2bb1aAl1NrwOBLD45obvjaEWzBXDTSMFhEg6GQWuIzGfkiqUtTGPGlNbEf8AaKjG9ZzQPEnsQntNbcdVrZnCM+05nyhW9aJJDpduLjMdyqBdQLpc+SczA1781rj44wls/wCg3KnKcdIkq5HufoJd7LRxO8omuq7A0PqVC1xbMjUCNRJUHZyzUqZ6TEGxIzO+J8Tku6NuaKFYZ9JUdUgHQB2hJ7Fv45ZJPRMz8ixwSm14LG6LU2qw1KYGHMQMogaQqm+rY+mW4cw6R2HXv/ovNl3ChSqtqOH5mjjIiAOKrr6tj6rGhjIgDWNYgx55okONL5KcXQGXJj8VqXbCa5LIKrQXnFMRuCnW24mgEslpVZs1acTRH1yRJVqZJSWRqTX8DKgmk/P5AC07VWihiYzom4vxYcTyBlEvkAzMqz2UttStidUe55y1OnIDQBUm0NMOquGJoDXSZyzcG5CM80TbG2Zool35ie6Mo8k7yFH4bS80I4HL5mm/FkfbGuBSI45eKA6dll0euSLdsHTVazdr8lRWhmm6NCNQt8TFWKwXMyXkr7HjbjcWgh2R3f1CT7te0e2ew7+wp9l81GtHVa5o3zHjzXrr+a8YXMMcoKYpMV2kiG20uaYdiaVPu+2uxZulo3ripaWadfhBhw85KYgA4G5bz2K4YouVtG3mlVItKloJMz8l3TtbhoVDau2ldRMQomG8Z9sTz3+KYqVt7f6qODKax5diUz4o5F2u/uM4cssfh9DrrceKX7XKhipnB1U6z0WzMrkyionVjJyD66P/AK9HL/ps/SEk5dT29BS/7bP0heLdgGidafbf7zvUrhd1T13e879RXLiuyjmlPeD4JG46oXvxpLQ9ph7N43jeESX2zIuH4deYQleFoIaRrOnOfjOSvIk4dmYtqXQYbMXPXqtY57hgIlwjrdkHLNaJZmCMvkgzZ68H9G0yAQ0AwNYG9X9C83EkyPADxXmpceV2dj5bXbCCmxd/s6qrNep3gHyViLybAnKTA35qLCzDkQ78unpKRwjrNzHON3r4oZoV4aEcdODoVm+196CnUJZDQ6SfeHtZc8ihuFS6GMU+qZX7R1QZHKe3khe1GrWOClTyGu5jZ4k5BWLMVbrVScP5Zie3gOStLM4GGgQBoBoO5dPj8N+ZC+flpfTEp7DsE5+dSvHEMbPmSPRTa32auiadfEeDm4Z7wSie7XAk8BqeasmPEroPDCqoRWWd3ZljrK6j926Q4ZkHWTv8gory7t9UebXWNtSmXR12Zg8RvBQKDITEUkqQvJtu2KnXThrSE1hTVRpAy0+vJXbRSSsv9knQXD+afEA/NFtbRZ9dVt6OoDuMD+q0WzUXVW9RpcY0An0XmuZiccr/ACeh4mRSxL8dGdbaWHDVxR1XjPk5ukdrT5Is2ds2Gi1oOYAnt1KrftBsD2UOuxzSCCJEb4MTyJTFzXwC6Z6tRjQ4flI6pd9cFie0sST9GoKKyya9lptJYw6nMDE3Q79Jw96BrRDhIMjcQi+0W1zmAnMgmnVA3jQPHeJ70FVWmnXe0+yT65hw+t6b4eRpODFeZiVqaIVMSVKZTjgotBmepUwZDWU5EQbObO7Mk908Tn6J2zGSTxMJqMj9ZqVZaeX1vRYeTEiSF0Vw0pYkzYE8CbdvTiYtTsLSeII+vJDk+jaK62nrzOvn9ZKzuq461Xfgad51PYFxc9kxuBImPJGdlOGPrtXLyZFY/jg6CS6rgw0KQxkxTYNBuaOaStLBafuqeX4G/pCSm6JRW1T94/3nfqK5coj656R4P5nx/mKeD12Dnp2Vt8tgTxEIPslhqVXMiIzMHXLIGEZ3kJaR3od2esgLzJ62KBOiDyJNRSN4knJ2FVyWxrOo+GuGk5YuwnJW1Oo0zqD9eKqLTRLYxVWAb8TRhHip1KyuaP8ApubGeHq5ceC5zHSys9QRGJSqtfrURGZefJjjPp4qpsN5U3tPRlrjwET56pz9oOIGCSBHZP0PAKkQsbfULKbyTx89B5rKbyrmraXkkkMMAbpgSe3TwR3brwDQWl2syCs6tdra60PLG4QYM/mOhdy00R8UU5psFlbUeiyD51Px/oPNPtJGTMnHfkIk8QoNneNSpNN+Zkxp4fULpoRCOxy0D6k8Vc0afWE8JVHd9YPd1TLWgZ896ubDVxEnnCqSNRZ7eVmBpkcQsnp2clxDZkE6ZrXreeoexDextehSfUxNDnl7mgROUoc56Q2q/wBjcY7SoBWVNx8V7ij+iK9qNlav7Q51KicD84GgnXLdmqOpcVdszSqc+qSB4LSmmrsy406KerUAMTqD4rfdmbZSpWCm9kYeja4ne4kDMntlYNbNnq5Aw0qhnMDCe+OIRts1e1oZZG0K1B4aJbJGF0ZYCAeBxTPBI5ZxvuhvFCVdXTCPabaezXg11iDakvOFtQgANqA9XImYJETzWTXG91Oq6i8QQSCDqCDBBWq2C7hUp1KraQo1CXCm/CRUJ3PI3cZ3ofP2fVnVxWc9ocfbk5k/mJ4nelpyjJON9jONOMlI7o0GluWRjdv7UE7VWTBUDhlORWl2PZysHFobijeNPEoQ+0C6KlIDGwtzyJ0PYRkk8ClGfaG87jODVgTQEFPPduUdoI3HwXuNdRM5LRIaeKnUzAVa05HuVmwI2Ng5DhXoGS5JkpxyZQE4UW8DIaBxUpyi2uZZHEmPAIOZ/SwkFckEN0WWGtA3q3oiAZ4wo1305bIOExoR6cU62oXdVw01+crzmSVtnahHpBvd1MdDT9xv6QkmLtnoafuM/SF6ml4Fmuyvr2J5qPOB/tu/C78x5Lw2V4/A/wDyu+S9SXb+RnO1I1psr/yP/wArvkhy5LsrCuXVG1A1rshgfnnvMLxJBzT2ibxRphnIeMLqbyDrNN0eij//ABppYadN1WmHZ4Ydh7ACMhyCSS58ZNsdkkkeP2RqNALAXEciw9oMLula7RT6taz1XD8wZPm3I+S9SRkgVlhabsdaqYALqZnew5DeIIWe3/szaqFcl1N76cQx7WEggE6hoMHNJJEi6MS7IPQ1QP4VX/Tf8lMuewVHZmnU1ORY8fBJJHjkdgHBUE132aoykfu3AxoGO39ytrisrw3Njxnva75L1JFeVszGJMt9F2E9V2n5T8kDbNU6jHPrOp1AC8xLHTmTySSQM2R6UgsILY0e1Gs8fdNcCQDJB8NE7SbUaDia7TgTmkkufNdBoLsbFlcajHOBgA7jv7kxe93OqZNnLMZEfBJJJxwqU+xz5pRXXoZvqnan0cNAEVMgTByCDLzsl5UG4Kge4OPtNBJ7MgkkmlhhjVJAN3J2yZsxtNVoPaKrK2E5TgeQO0QirbVgtFjdhaXg4SBhMzI3RqvEkx3Rj2A37kP90/8AyO+S5/cRn+E//I7x0XqSR1f3Gd/wNV7lIaT0T8gfwO+SH/3bV/uqv+m/5JJJ/ifSmKZ/qaO6V2Vf7qr/AKb/AJL1131f7qr/AKb/AJL1JP8AyehTXsbdd1X+6q/6b/kmv3fV6QRRqmBl92/eexepJfNK40GxxqReFlQNGJlX3W03k9+SrLXStVQ5U6rG7gGP8SYSSSEcaXY68jfQb3Rd1UWekCKk9GyZDpnCNV6kkjAD/9k=">
            <a:hlinkClick r:id="rId2"/>
          </p:cNvPr>
          <p:cNvSpPr>
            <a:spLocks noChangeAspect="1" noChangeArrowheads="1"/>
          </p:cNvSpPr>
          <p:nvPr/>
        </p:nvSpPr>
        <p:spPr bwMode="auto">
          <a:xfrm>
            <a:off x="28575" y="-1836738"/>
            <a:ext cx="5734050"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8" name="Picture 10" descr="http://www.montellano.net/fotos/castigo.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5012" y="3645024"/>
            <a:ext cx="3612232" cy="208823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2255128" y="1196752"/>
            <a:ext cx="4572000" cy="1938992"/>
          </a:xfrm>
          <a:prstGeom prst="rect">
            <a:avLst/>
          </a:prstGeom>
        </p:spPr>
        <p:txBody>
          <a:bodyPr>
            <a:spAutoFit/>
          </a:bodyPr>
          <a:lstStyle/>
          <a:p>
            <a:pPr algn="ctr"/>
            <a:r>
              <a:rPr lang="es-CO" sz="4000" b="1" i="1" dirty="0" smtClean="0">
                <a:solidFill>
                  <a:srgbClr val="002060"/>
                </a:solidFill>
                <a:effectLst>
                  <a:outerShdw blurRad="38100" dist="38100" dir="2700000" algn="tl">
                    <a:srgbClr val="000000">
                      <a:alpha val="43137"/>
                    </a:srgbClr>
                  </a:outerShdw>
                </a:effectLst>
              </a:rPr>
              <a:t>LA ESUCACIÓN </a:t>
            </a:r>
            <a:r>
              <a:rPr lang="es-CO" sz="4000" b="1" i="1" dirty="0">
                <a:solidFill>
                  <a:srgbClr val="002060"/>
                </a:solidFill>
                <a:effectLst>
                  <a:outerShdw blurRad="38100" dist="38100" dir="2700000" algn="tl">
                    <a:srgbClr val="000000">
                      <a:alpha val="43137"/>
                    </a:srgbClr>
                  </a:outerShdw>
                </a:effectLst>
              </a:rPr>
              <a:t>Y LA DISCIPLINA EN EL HOGAR</a:t>
            </a:r>
          </a:p>
        </p:txBody>
      </p:sp>
    </p:spTree>
    <p:extLst>
      <p:ext uri="{BB962C8B-B14F-4D97-AF65-F5344CB8AC3E}">
        <p14:creationId xmlns:p14="http://schemas.microsoft.com/office/powerpoint/2010/main" val="220435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184575"/>
          </a:xfrm>
        </p:spPr>
        <p:txBody>
          <a:bodyPr>
            <a:normAutofit/>
          </a:bodyPr>
          <a:lstStyle/>
          <a:p>
            <a:pPr marL="0" indent="0" algn="ctr">
              <a:buNone/>
            </a:pPr>
            <a:r>
              <a:rPr lang="es-CO" sz="2800" dirty="0" smtClean="0"/>
              <a:t>Comencemos este interesante tema con el consejo </a:t>
            </a:r>
          </a:p>
          <a:p>
            <a:pPr marL="0" indent="0" algn="ctr">
              <a:buNone/>
            </a:pPr>
            <a:r>
              <a:rPr lang="es-CO" sz="2800" dirty="0" smtClean="0"/>
              <a:t>del sabio Salomón para los padres: </a:t>
            </a:r>
          </a:p>
          <a:p>
            <a:pPr marL="0" indent="0" algn="ctr">
              <a:buNone/>
            </a:pPr>
            <a:r>
              <a:rPr lang="es-CO" sz="3500" b="1" i="1" dirty="0" smtClean="0"/>
              <a:t>«</a:t>
            </a:r>
            <a:r>
              <a:rPr lang="es-CO" sz="3200" b="1" i="1" dirty="0" smtClean="0">
                <a:latin typeface="Agency FB" pitchFamily="34" charset="0"/>
              </a:rPr>
              <a:t>Instruye </a:t>
            </a:r>
            <a:r>
              <a:rPr lang="es-CO" sz="3200" b="1" i="1" dirty="0">
                <a:latin typeface="Agency FB" pitchFamily="34" charset="0"/>
              </a:rPr>
              <a:t>al niño</a:t>
            </a:r>
            <a:r>
              <a:rPr lang="es-CO" sz="3200" dirty="0">
                <a:latin typeface="Agency FB" pitchFamily="34" charset="0"/>
              </a:rPr>
              <a:t> en su </a:t>
            </a:r>
            <a:r>
              <a:rPr lang="es-CO" sz="3200" dirty="0" smtClean="0">
                <a:latin typeface="Agency FB" pitchFamily="34" charset="0"/>
              </a:rPr>
              <a:t>camino </a:t>
            </a:r>
            <a:r>
              <a:rPr lang="es-CO" sz="3200" dirty="0">
                <a:latin typeface="Agency FB" pitchFamily="34" charset="0"/>
              </a:rPr>
              <a:t>y aún cuando fuere viejo no se </a:t>
            </a:r>
            <a:r>
              <a:rPr lang="es-CO" sz="3200" dirty="0" smtClean="0">
                <a:latin typeface="Agency FB" pitchFamily="34" charset="0"/>
              </a:rPr>
              <a:t>apartará de él»</a:t>
            </a:r>
          </a:p>
          <a:p>
            <a:pPr marL="0" indent="0" algn="ctr">
              <a:buNone/>
            </a:pPr>
            <a:r>
              <a:rPr lang="es-CO" sz="4000" b="1" dirty="0" smtClean="0"/>
              <a:t>Proverbios </a:t>
            </a:r>
            <a:r>
              <a:rPr lang="es-CO" sz="4000" b="1" dirty="0"/>
              <a:t>22:6</a:t>
            </a:r>
            <a:r>
              <a:rPr lang="es-CO" dirty="0"/>
              <a:t>. </a:t>
            </a:r>
          </a:p>
        </p:txBody>
      </p:sp>
    </p:spTree>
    <p:extLst>
      <p:ext uri="{BB962C8B-B14F-4D97-AF65-F5344CB8AC3E}">
        <p14:creationId xmlns:p14="http://schemas.microsoft.com/office/powerpoint/2010/main" val="16925752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71600" y="1052736"/>
            <a:ext cx="6400800" cy="928464"/>
          </a:xfrm>
        </p:spPr>
        <p:txBody>
          <a:bodyPr>
            <a:normAutofit fontScale="90000"/>
          </a:bodyPr>
          <a:lstStyle/>
          <a:p>
            <a:r>
              <a:rPr lang="es-CO" b="1" dirty="0" smtClean="0"/>
              <a:t/>
            </a:r>
            <a:br>
              <a:rPr lang="es-CO" b="1" dirty="0" smtClean="0"/>
            </a:br>
            <a:r>
              <a:rPr lang="es-CO" b="1" dirty="0"/>
              <a:t/>
            </a:r>
            <a:br>
              <a:rPr lang="es-CO" b="1" dirty="0"/>
            </a:br>
            <a:r>
              <a:rPr lang="es-CO" b="1" dirty="0" smtClean="0"/>
              <a:t/>
            </a:r>
            <a:br>
              <a:rPr lang="es-CO" b="1" dirty="0" smtClean="0"/>
            </a:br>
            <a:r>
              <a:rPr lang="es-CO" b="1" dirty="0"/>
              <a:t/>
            </a:r>
            <a:br>
              <a:rPr lang="es-CO" b="1" dirty="0"/>
            </a:br>
            <a:r>
              <a:rPr lang="es-CO" b="1" dirty="0" smtClean="0"/>
              <a:t/>
            </a:r>
            <a:br>
              <a:rPr lang="es-CO" b="1" dirty="0" smtClean="0"/>
            </a:br>
            <a:r>
              <a:rPr lang="es-CO" b="1" dirty="0" smtClean="0"/>
              <a:t>Pautas </a:t>
            </a:r>
            <a:r>
              <a:rPr lang="es-CO" b="1" dirty="0"/>
              <a:t>Disciplinarias Para Los Niños</a:t>
            </a:r>
          </a:p>
        </p:txBody>
      </p:sp>
      <p:sp>
        <p:nvSpPr>
          <p:cNvPr id="3" name="2 Marcador de contenido"/>
          <p:cNvSpPr>
            <a:spLocks noGrp="1"/>
          </p:cNvSpPr>
          <p:nvPr>
            <p:ph idx="1"/>
          </p:nvPr>
        </p:nvSpPr>
        <p:spPr>
          <a:xfrm>
            <a:off x="691039" y="3717032"/>
            <a:ext cx="7689913" cy="1959496"/>
          </a:xfrm>
        </p:spPr>
        <p:txBody>
          <a:bodyPr>
            <a:normAutofit/>
          </a:bodyPr>
          <a:lstStyle/>
          <a:p>
            <a:pPr marL="285750" indent="-285750" algn="ctr"/>
            <a:r>
              <a:rPr lang="es-CO" sz="2000" dirty="0" smtClean="0"/>
              <a:t>El </a:t>
            </a:r>
            <a:r>
              <a:rPr lang="es-CO" sz="2000" dirty="0"/>
              <a:t>hogar moderno sufre un mal amenazante y debilitador: niños indisciplinados, quienes son incapaces de relacionarse bien con otros en el colegio y quienes sufren a escondidas por no tener el apoyo de los padres en sus etapas cruciales de la </a:t>
            </a:r>
            <a:r>
              <a:rPr lang="es-CO" sz="2000" dirty="0" smtClean="0"/>
              <a:t>vida</a:t>
            </a:r>
            <a:endParaRPr lang="es-CO" sz="2000" dirty="0"/>
          </a:p>
        </p:txBody>
      </p:sp>
      <p:sp>
        <p:nvSpPr>
          <p:cNvPr id="4" name="3 Rectángulo"/>
          <p:cNvSpPr/>
          <p:nvPr/>
        </p:nvSpPr>
        <p:spPr>
          <a:xfrm>
            <a:off x="899592" y="2271555"/>
            <a:ext cx="7272808" cy="1323439"/>
          </a:xfrm>
          <a:prstGeom prst="rect">
            <a:avLst/>
          </a:prstGeom>
        </p:spPr>
        <p:txBody>
          <a:bodyPr wrap="square">
            <a:spAutoFit/>
          </a:bodyPr>
          <a:lstStyle/>
          <a:p>
            <a:pPr algn="ctr"/>
            <a:r>
              <a:rPr lang="es-CO" sz="2000" dirty="0" smtClean="0"/>
              <a:t>La </a:t>
            </a:r>
            <a:r>
              <a:rPr lang="es-CO" sz="2000" dirty="0"/>
              <a:t>triste situación en Chile y otros países </a:t>
            </a:r>
            <a:r>
              <a:rPr lang="es-CO" sz="2000" dirty="0" smtClean="0"/>
              <a:t>latinoamericanos </a:t>
            </a:r>
            <a:r>
              <a:rPr lang="es-CO" sz="2000" dirty="0"/>
              <a:t>es que hay cada vez más </a:t>
            </a:r>
            <a:r>
              <a:rPr lang="es-CO" sz="2000" dirty="0" smtClean="0"/>
              <a:t>jóvenes </a:t>
            </a:r>
            <a:r>
              <a:rPr lang="es-CO" sz="2000" dirty="0"/>
              <a:t>y niños que emplean el “Bullying</a:t>
            </a:r>
            <a:r>
              <a:rPr lang="es-CO" sz="2000" dirty="0" smtClean="0"/>
              <a:t>” (Acoso) para </a:t>
            </a:r>
            <a:r>
              <a:rPr lang="es-CO" sz="2000" dirty="0"/>
              <a:t>ganar posición y aceptación. ¿Será que están sufriendo de este mal de la falta de disciplina </a:t>
            </a:r>
            <a:r>
              <a:rPr lang="es-CO" sz="2000" b="1" u="sng" dirty="0"/>
              <a:t>amorosa</a:t>
            </a:r>
            <a:r>
              <a:rPr lang="es-CO" sz="2000" dirty="0"/>
              <a:t> en el hogar?</a:t>
            </a:r>
          </a:p>
        </p:txBody>
      </p:sp>
    </p:spTree>
    <p:extLst>
      <p:ext uri="{BB962C8B-B14F-4D97-AF65-F5344CB8AC3E}">
        <p14:creationId xmlns:p14="http://schemas.microsoft.com/office/powerpoint/2010/main" val="21100357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43608" y="1052737"/>
            <a:ext cx="7056784" cy="1008112"/>
          </a:xfrm>
        </p:spPr>
        <p:txBody>
          <a:bodyPr>
            <a:noAutofit/>
          </a:bodyPr>
          <a:lstStyle/>
          <a:p>
            <a:pPr indent="0">
              <a:buNone/>
            </a:pPr>
            <a:r>
              <a:rPr lang="es-CO" dirty="0"/>
              <a:t>Según la Biblia hay </a:t>
            </a:r>
            <a:r>
              <a:rPr lang="es-CO" dirty="0" smtClean="0"/>
              <a:t>un</a:t>
            </a:r>
            <a:r>
              <a:rPr lang="es-CO" u="sng" dirty="0" smtClean="0"/>
              <a:t> </a:t>
            </a:r>
            <a:r>
              <a:rPr lang="es-CO" u="sng" dirty="0"/>
              <a:t>Principio Regulador</a:t>
            </a:r>
            <a:r>
              <a:rPr lang="es-CO" dirty="0"/>
              <a:t>, que nos resalta el “</a:t>
            </a:r>
            <a:r>
              <a:rPr lang="es-CO" b="1" u="sng" dirty="0"/>
              <a:t>Manual del Fabricante,</a:t>
            </a:r>
            <a:r>
              <a:rPr lang="es-CO" dirty="0"/>
              <a:t>” Dios mismo, en los escritos del </a:t>
            </a:r>
            <a:r>
              <a:rPr lang="es-CO" dirty="0" smtClean="0"/>
              <a:t>sabio </a:t>
            </a:r>
            <a:r>
              <a:rPr lang="es-CO" dirty="0"/>
              <a:t>Salomón. Es el siguiente</a:t>
            </a:r>
            <a:r>
              <a:rPr lang="es-CO" dirty="0" smtClean="0"/>
              <a:t>–</a:t>
            </a:r>
            <a:endParaRPr lang="es-CO" dirty="0"/>
          </a:p>
        </p:txBody>
      </p:sp>
      <p:sp>
        <p:nvSpPr>
          <p:cNvPr id="4" name="3 Rectángulo"/>
          <p:cNvSpPr/>
          <p:nvPr/>
        </p:nvSpPr>
        <p:spPr>
          <a:xfrm>
            <a:off x="971600" y="2858419"/>
            <a:ext cx="4572000" cy="1846659"/>
          </a:xfrm>
          <a:prstGeom prst="rect">
            <a:avLst/>
          </a:prstGeom>
        </p:spPr>
        <p:txBody>
          <a:bodyPr>
            <a:spAutoFit/>
          </a:bodyPr>
          <a:lstStyle/>
          <a:p>
            <a:r>
              <a:rPr lang="es-CO" b="1" dirty="0"/>
              <a:t>“</a:t>
            </a:r>
            <a:r>
              <a:rPr lang="es-CO" sz="2400" b="1" dirty="0"/>
              <a:t>EL NECIO RECHAZA LA DISCIPLINA, MAS EL QUE ACEPTA LA REPRENSIÓN ES PRUDENTE.”</a:t>
            </a:r>
            <a:r>
              <a:rPr lang="es-CO" sz="2400" dirty="0"/>
              <a:t> </a:t>
            </a:r>
            <a:r>
              <a:rPr lang="es-CO" sz="2400" b="1" dirty="0">
                <a:solidFill>
                  <a:srgbClr val="FF0000"/>
                </a:solidFill>
              </a:rPr>
              <a:t>(Proverbios15:5)</a:t>
            </a:r>
          </a:p>
          <a:p>
            <a:endParaRPr lang="es-CO" dirty="0"/>
          </a:p>
        </p:txBody>
      </p:sp>
      <p:pic>
        <p:nvPicPr>
          <p:cNvPr id="5122" name="Picture 2" descr="https://encrypted-tbn1.gstatic.com/images?q=tbn:ANd9GcTWYdwBQQ8QYjy3xNrhsEuwlq-F0UJC43c-yM0DdP_eVQbsRdz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 y="-1130300"/>
            <a:ext cx="2457450" cy="18573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encrypted-tbn1.gstatic.com/images?q=tbn:ANd9GcTWYdwBQQ8QYjy3xNrhsEuwlq-F0UJC43c-yM0DdP_eVQbsRdzS">
            <a:hlinkClick r:id="rId3"/>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853" y="2593617"/>
            <a:ext cx="2708101"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1040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5124"/>
                                        </p:tgtEl>
                                        <p:attrNameLst>
                                          <p:attrName>style.visibility</p:attrName>
                                        </p:attrNameLst>
                                      </p:cBhvr>
                                      <p:to>
                                        <p:strVal val="visible"/>
                                      </p:to>
                                    </p:set>
                                    <p:animEffect transition="in" filter="wipe(down)">
                                      <p:cBhvr>
                                        <p:cTn id="23" dur="580">
                                          <p:stCondLst>
                                            <p:cond delay="0"/>
                                          </p:stCondLst>
                                        </p:cTn>
                                        <p:tgtEl>
                                          <p:spTgt spid="5124"/>
                                        </p:tgtEl>
                                      </p:cBhvr>
                                    </p:animEffect>
                                    <p:anim calcmode="lin" valueType="num">
                                      <p:cBhvr>
                                        <p:cTn id="24" dur="1822" tmFilter="0,0; 0.14,0.36; 0.43,0.73; 0.71,0.91; 1.0,1.0">
                                          <p:stCondLst>
                                            <p:cond delay="0"/>
                                          </p:stCondLst>
                                        </p:cTn>
                                        <p:tgtEl>
                                          <p:spTgt spid="512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12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12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12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124"/>
                                        </p:tgtEl>
                                        <p:attrNameLst>
                                          <p:attrName>ppt_y</p:attrName>
                                        </p:attrNameLst>
                                      </p:cBhvr>
                                      <p:tavLst>
                                        <p:tav tm="0" fmla="#ppt_y-sin(pi*$)/81">
                                          <p:val>
                                            <p:fltVal val="0"/>
                                          </p:val>
                                        </p:tav>
                                        <p:tav tm="100000">
                                          <p:val>
                                            <p:fltVal val="1"/>
                                          </p:val>
                                        </p:tav>
                                      </p:tavLst>
                                    </p:anim>
                                    <p:animScale>
                                      <p:cBhvr>
                                        <p:cTn id="29" dur="26">
                                          <p:stCondLst>
                                            <p:cond delay="650"/>
                                          </p:stCondLst>
                                        </p:cTn>
                                        <p:tgtEl>
                                          <p:spTgt spid="5124"/>
                                        </p:tgtEl>
                                      </p:cBhvr>
                                      <p:to x="100000" y="60000"/>
                                    </p:animScale>
                                    <p:animScale>
                                      <p:cBhvr>
                                        <p:cTn id="30" dur="166" decel="50000">
                                          <p:stCondLst>
                                            <p:cond delay="676"/>
                                          </p:stCondLst>
                                        </p:cTn>
                                        <p:tgtEl>
                                          <p:spTgt spid="5124"/>
                                        </p:tgtEl>
                                      </p:cBhvr>
                                      <p:to x="100000" y="100000"/>
                                    </p:animScale>
                                    <p:animScale>
                                      <p:cBhvr>
                                        <p:cTn id="31" dur="26">
                                          <p:stCondLst>
                                            <p:cond delay="1312"/>
                                          </p:stCondLst>
                                        </p:cTn>
                                        <p:tgtEl>
                                          <p:spTgt spid="5124"/>
                                        </p:tgtEl>
                                      </p:cBhvr>
                                      <p:to x="100000" y="80000"/>
                                    </p:animScale>
                                    <p:animScale>
                                      <p:cBhvr>
                                        <p:cTn id="32" dur="166" decel="50000">
                                          <p:stCondLst>
                                            <p:cond delay="1338"/>
                                          </p:stCondLst>
                                        </p:cTn>
                                        <p:tgtEl>
                                          <p:spTgt spid="5124"/>
                                        </p:tgtEl>
                                      </p:cBhvr>
                                      <p:to x="100000" y="100000"/>
                                    </p:animScale>
                                    <p:animScale>
                                      <p:cBhvr>
                                        <p:cTn id="33" dur="26">
                                          <p:stCondLst>
                                            <p:cond delay="1642"/>
                                          </p:stCondLst>
                                        </p:cTn>
                                        <p:tgtEl>
                                          <p:spTgt spid="5124"/>
                                        </p:tgtEl>
                                      </p:cBhvr>
                                      <p:to x="100000" y="90000"/>
                                    </p:animScale>
                                    <p:animScale>
                                      <p:cBhvr>
                                        <p:cTn id="34" dur="166" decel="50000">
                                          <p:stCondLst>
                                            <p:cond delay="1668"/>
                                          </p:stCondLst>
                                        </p:cTn>
                                        <p:tgtEl>
                                          <p:spTgt spid="5124"/>
                                        </p:tgtEl>
                                      </p:cBhvr>
                                      <p:to x="100000" y="100000"/>
                                    </p:animScale>
                                    <p:animScale>
                                      <p:cBhvr>
                                        <p:cTn id="35" dur="26">
                                          <p:stCondLst>
                                            <p:cond delay="1808"/>
                                          </p:stCondLst>
                                        </p:cTn>
                                        <p:tgtEl>
                                          <p:spTgt spid="5124"/>
                                        </p:tgtEl>
                                      </p:cBhvr>
                                      <p:to x="100000" y="95000"/>
                                    </p:animScale>
                                    <p:animScale>
                                      <p:cBhvr>
                                        <p:cTn id="36" dur="166" decel="50000">
                                          <p:stCondLst>
                                            <p:cond delay="1834"/>
                                          </p:stCondLst>
                                        </p:cTn>
                                        <p:tgtEl>
                                          <p:spTgt spid="51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2348880"/>
            <a:ext cx="4496544" cy="3048001"/>
          </a:xfrm>
        </p:spPr>
        <p:txBody>
          <a:bodyPr>
            <a:noAutofit/>
          </a:bodyPr>
          <a:lstStyle/>
          <a:p>
            <a:pPr algn="ctr"/>
            <a:r>
              <a:rPr lang="es-CO" sz="2800" dirty="0" smtClean="0"/>
              <a:t>Si </a:t>
            </a:r>
            <a:r>
              <a:rPr lang="es-CO" sz="2800" dirty="0"/>
              <a:t>hay en su colegio o barrio un “bully”, </a:t>
            </a:r>
            <a:r>
              <a:rPr lang="es-CO" sz="2800" dirty="0" smtClean="0"/>
              <a:t>recomiéndale </a:t>
            </a:r>
            <a:r>
              <a:rPr lang="es-CO" sz="2800" dirty="0"/>
              <a:t>a sus papás con humildad y respeto considerar la aplicación de estas pautas.</a:t>
            </a:r>
          </a:p>
        </p:txBody>
      </p:sp>
      <p:pic>
        <p:nvPicPr>
          <p:cNvPr id="1026" name="Picture 2" descr="http://www.fundacionunam.org.mx/blog/wp-content/uploads/2013/10/Disciplina-positiv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6536" y="1700808"/>
            <a:ext cx="2702471" cy="3150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1.gstatic.com/images?q=tbn:ANd9GcRQBi0uQT3JDPggMM0ycJAzOs4JZIOOH9_T6FPXQlUdmq3V7GN8">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25489">
            <a:off x="5580112" y="2564904"/>
            <a:ext cx="2476500" cy="24765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043608" y="1100643"/>
            <a:ext cx="6984776" cy="1015663"/>
          </a:xfrm>
          <a:prstGeom prst="rect">
            <a:avLst/>
          </a:prstGeom>
        </p:spPr>
        <p:txBody>
          <a:bodyPr wrap="square">
            <a:spAutoFit/>
          </a:bodyPr>
          <a:lstStyle/>
          <a:p>
            <a:pPr algn="ctr"/>
            <a:r>
              <a:rPr lang="es-CO" sz="2000" dirty="0"/>
              <a:t>De ese Manual del Fabricante tan suspicaz y trascendental, extraemos 8 </a:t>
            </a:r>
            <a:r>
              <a:rPr lang="es-CO" sz="2000" dirty="0" smtClean="0"/>
              <a:t>Puntos </a:t>
            </a:r>
            <a:r>
              <a:rPr lang="es-CO" sz="2000" dirty="0"/>
              <a:t>Disciplinarias para el hogar, que están </a:t>
            </a:r>
            <a:r>
              <a:rPr lang="es-CO" sz="2000" dirty="0" smtClean="0"/>
              <a:t>diseñadas </a:t>
            </a:r>
            <a:r>
              <a:rPr lang="es-CO" sz="2000" dirty="0"/>
              <a:t>para los padres. </a:t>
            </a:r>
          </a:p>
        </p:txBody>
      </p:sp>
    </p:spTree>
    <p:extLst>
      <p:ext uri="{BB962C8B-B14F-4D97-AF65-F5344CB8AC3E}">
        <p14:creationId xmlns:p14="http://schemas.microsoft.com/office/powerpoint/2010/main" val="219232661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2348880"/>
            <a:ext cx="4536504" cy="3384376"/>
          </a:xfrm>
        </p:spPr>
        <p:txBody>
          <a:bodyPr>
            <a:noAutofit/>
          </a:bodyPr>
          <a:lstStyle/>
          <a:p>
            <a:pPr indent="0" algn="ctr">
              <a:buNone/>
            </a:pPr>
            <a:r>
              <a:rPr lang="es-CO" sz="2000" dirty="0" smtClean="0"/>
              <a:t>La </a:t>
            </a:r>
            <a:r>
              <a:rPr lang="es-CO" sz="2000" dirty="0"/>
              <a:t>Disciplina eficaz comienza temprano en la vida y sin que haya tiempo que pase para que la infracción se olvide. Aplique la disciplina pronto y trate con la infracción o desobediencia con prontitud</a:t>
            </a:r>
            <a:r>
              <a:rPr lang="es-CO" sz="2000" dirty="0" smtClean="0"/>
              <a:t>.</a:t>
            </a:r>
          </a:p>
          <a:p>
            <a:pPr indent="0" algn="ctr">
              <a:buNone/>
            </a:pPr>
            <a:r>
              <a:rPr lang="es-CO" sz="2000" dirty="0" smtClean="0"/>
              <a:t> </a:t>
            </a:r>
            <a:r>
              <a:rPr lang="es-CO" sz="2000" b="1" dirty="0">
                <a:solidFill>
                  <a:srgbClr val="FF0000"/>
                </a:solidFill>
              </a:rPr>
              <a:t>Proverbios </a:t>
            </a:r>
            <a:r>
              <a:rPr lang="es-CO" sz="2000" b="1" dirty="0" smtClean="0">
                <a:solidFill>
                  <a:srgbClr val="FF0000"/>
                </a:solidFill>
              </a:rPr>
              <a:t>19:18</a:t>
            </a:r>
            <a:r>
              <a:rPr lang="es-CO" sz="2000" b="1" dirty="0">
                <a:solidFill>
                  <a:srgbClr val="FF0000"/>
                </a:solidFill>
              </a:rPr>
              <a:t>; </a:t>
            </a:r>
            <a:r>
              <a:rPr lang="es-CO" sz="2000" b="1" dirty="0" smtClean="0">
                <a:solidFill>
                  <a:srgbClr val="FF0000"/>
                </a:solidFill>
              </a:rPr>
              <a:t>22:15.</a:t>
            </a:r>
            <a:endParaRPr lang="es-CO" sz="2000" dirty="0"/>
          </a:p>
        </p:txBody>
      </p:sp>
      <p:sp>
        <p:nvSpPr>
          <p:cNvPr id="4" name="3 Rectángulo"/>
          <p:cNvSpPr/>
          <p:nvPr/>
        </p:nvSpPr>
        <p:spPr>
          <a:xfrm>
            <a:off x="1115616" y="1268760"/>
            <a:ext cx="6912768" cy="523220"/>
          </a:xfrm>
          <a:prstGeom prst="rect">
            <a:avLst/>
          </a:prstGeom>
        </p:spPr>
        <p:txBody>
          <a:bodyPr wrap="square">
            <a:spAutoFit/>
          </a:bodyPr>
          <a:lstStyle/>
          <a:p>
            <a:pPr indent="0" algn="ctr">
              <a:buNone/>
            </a:pPr>
            <a:r>
              <a:rPr lang="es-CO" sz="2800" b="1" dirty="0" smtClean="0"/>
              <a:t>Punto </a:t>
            </a:r>
            <a:r>
              <a:rPr lang="es-CO" sz="2800" b="1" dirty="0"/>
              <a:t># </a:t>
            </a:r>
            <a:r>
              <a:rPr lang="es-CO" sz="2800" b="1" dirty="0" smtClean="0"/>
              <a:t>1</a:t>
            </a:r>
            <a:r>
              <a:rPr lang="es-CO" sz="2800" dirty="0" smtClean="0"/>
              <a:t>: </a:t>
            </a:r>
            <a:r>
              <a:rPr lang="es-CO" sz="2800" b="1" u="sng" dirty="0" smtClean="0"/>
              <a:t>Mantenga </a:t>
            </a:r>
            <a:r>
              <a:rPr lang="es-CO" sz="2800" b="1" u="sng" dirty="0"/>
              <a:t>la cuenta al día</a:t>
            </a:r>
            <a:r>
              <a:rPr lang="es-CO" sz="2800" dirty="0"/>
              <a:t>. </a:t>
            </a:r>
          </a:p>
        </p:txBody>
      </p:sp>
      <p:pic>
        <p:nvPicPr>
          <p:cNvPr id="6150" name="Picture 6" descr="https://encrypted-tbn2.gstatic.com/images?q=tbn:ANd9GcSmkV3QL3LP1jafuRVKUP0Lms8tVEfWyJiswoAkWyOxAscP5Ih0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436117"/>
            <a:ext cx="2628900" cy="25351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80112" y="4971281"/>
            <a:ext cx="2623829" cy="830997"/>
          </a:xfrm>
          <a:prstGeom prst="rect">
            <a:avLst/>
          </a:prstGeom>
        </p:spPr>
        <p:txBody>
          <a:bodyPr wrap="square">
            <a:spAutoFit/>
          </a:bodyPr>
          <a:lstStyle/>
          <a:p>
            <a:pPr algn="ctr"/>
            <a:r>
              <a:rPr lang="es-CO" dirty="0" smtClean="0"/>
              <a:t> </a:t>
            </a:r>
            <a:r>
              <a:rPr lang="es-CO" sz="2400" b="1" dirty="0"/>
              <a:t>Por favor, lea Luc.1:15.</a:t>
            </a:r>
          </a:p>
        </p:txBody>
      </p:sp>
    </p:spTree>
    <p:extLst>
      <p:ext uri="{BB962C8B-B14F-4D97-AF65-F5344CB8AC3E}">
        <p14:creationId xmlns:p14="http://schemas.microsoft.com/office/powerpoint/2010/main" val="28343545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6150"/>
                                        </p:tgtEl>
                                        <p:attrNameLst>
                                          <p:attrName>style.visibility</p:attrName>
                                        </p:attrNameLst>
                                      </p:cBhvr>
                                      <p:to>
                                        <p:strVal val="visible"/>
                                      </p:to>
                                    </p:set>
                                    <p:animEffect transition="in" filter="wipe(down)">
                                      <p:cBhvr>
                                        <p:cTn id="41" dur="580">
                                          <p:stCondLst>
                                            <p:cond delay="0"/>
                                          </p:stCondLst>
                                        </p:cTn>
                                        <p:tgtEl>
                                          <p:spTgt spid="6150"/>
                                        </p:tgtEl>
                                      </p:cBhvr>
                                    </p:animEffect>
                                    <p:anim calcmode="lin" valueType="num">
                                      <p:cBhvr>
                                        <p:cTn id="42" dur="1822" tmFilter="0,0; 0.14,0.36; 0.43,0.73; 0.71,0.91; 1.0,1.0">
                                          <p:stCondLst>
                                            <p:cond delay="0"/>
                                          </p:stCondLst>
                                        </p:cTn>
                                        <p:tgtEl>
                                          <p:spTgt spid="6150"/>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6150"/>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6150"/>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6150"/>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6150"/>
                                        </p:tgtEl>
                                        <p:attrNameLst>
                                          <p:attrName>ppt_y</p:attrName>
                                        </p:attrNameLst>
                                      </p:cBhvr>
                                      <p:tavLst>
                                        <p:tav tm="0" fmla="#ppt_y-sin(pi*$)/81">
                                          <p:val>
                                            <p:fltVal val="0"/>
                                          </p:val>
                                        </p:tav>
                                        <p:tav tm="100000">
                                          <p:val>
                                            <p:fltVal val="1"/>
                                          </p:val>
                                        </p:tav>
                                      </p:tavLst>
                                    </p:anim>
                                    <p:animScale>
                                      <p:cBhvr>
                                        <p:cTn id="47" dur="26">
                                          <p:stCondLst>
                                            <p:cond delay="650"/>
                                          </p:stCondLst>
                                        </p:cTn>
                                        <p:tgtEl>
                                          <p:spTgt spid="6150"/>
                                        </p:tgtEl>
                                      </p:cBhvr>
                                      <p:to x="100000" y="60000"/>
                                    </p:animScale>
                                    <p:animScale>
                                      <p:cBhvr>
                                        <p:cTn id="48" dur="166" decel="50000">
                                          <p:stCondLst>
                                            <p:cond delay="676"/>
                                          </p:stCondLst>
                                        </p:cTn>
                                        <p:tgtEl>
                                          <p:spTgt spid="6150"/>
                                        </p:tgtEl>
                                      </p:cBhvr>
                                      <p:to x="100000" y="100000"/>
                                    </p:animScale>
                                    <p:animScale>
                                      <p:cBhvr>
                                        <p:cTn id="49" dur="26">
                                          <p:stCondLst>
                                            <p:cond delay="1312"/>
                                          </p:stCondLst>
                                        </p:cTn>
                                        <p:tgtEl>
                                          <p:spTgt spid="6150"/>
                                        </p:tgtEl>
                                      </p:cBhvr>
                                      <p:to x="100000" y="80000"/>
                                    </p:animScale>
                                    <p:animScale>
                                      <p:cBhvr>
                                        <p:cTn id="50" dur="166" decel="50000">
                                          <p:stCondLst>
                                            <p:cond delay="1338"/>
                                          </p:stCondLst>
                                        </p:cTn>
                                        <p:tgtEl>
                                          <p:spTgt spid="6150"/>
                                        </p:tgtEl>
                                      </p:cBhvr>
                                      <p:to x="100000" y="100000"/>
                                    </p:animScale>
                                    <p:animScale>
                                      <p:cBhvr>
                                        <p:cTn id="51" dur="26">
                                          <p:stCondLst>
                                            <p:cond delay="1642"/>
                                          </p:stCondLst>
                                        </p:cTn>
                                        <p:tgtEl>
                                          <p:spTgt spid="6150"/>
                                        </p:tgtEl>
                                      </p:cBhvr>
                                      <p:to x="100000" y="90000"/>
                                    </p:animScale>
                                    <p:animScale>
                                      <p:cBhvr>
                                        <p:cTn id="52" dur="166" decel="50000">
                                          <p:stCondLst>
                                            <p:cond delay="1668"/>
                                          </p:stCondLst>
                                        </p:cTn>
                                        <p:tgtEl>
                                          <p:spTgt spid="6150"/>
                                        </p:tgtEl>
                                      </p:cBhvr>
                                      <p:to x="100000" y="100000"/>
                                    </p:animScale>
                                    <p:animScale>
                                      <p:cBhvr>
                                        <p:cTn id="53" dur="26">
                                          <p:stCondLst>
                                            <p:cond delay="1808"/>
                                          </p:stCondLst>
                                        </p:cTn>
                                        <p:tgtEl>
                                          <p:spTgt spid="6150"/>
                                        </p:tgtEl>
                                      </p:cBhvr>
                                      <p:to x="100000" y="95000"/>
                                    </p:animScale>
                                    <p:animScale>
                                      <p:cBhvr>
                                        <p:cTn id="54" dur="166" decel="50000">
                                          <p:stCondLst>
                                            <p:cond delay="1834"/>
                                          </p:stCondLst>
                                        </p:cTn>
                                        <p:tgtEl>
                                          <p:spTgt spid="6150"/>
                                        </p:tgtEl>
                                      </p:cBhvr>
                                      <p:to x="100000" y="100000"/>
                                    </p:animScale>
                                  </p:childTnLst>
                                </p:cTn>
                              </p:par>
                              <p:par>
                                <p:cTn id="55" presetID="26" presetClass="entr" presetSubtype="0"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down)">
                                      <p:cBhvr>
                                        <p:cTn id="57" dur="580">
                                          <p:stCondLst>
                                            <p:cond delay="0"/>
                                          </p:stCondLst>
                                        </p:cTn>
                                        <p:tgtEl>
                                          <p:spTgt spid="5"/>
                                        </p:tgtEl>
                                      </p:cBhvr>
                                    </p:animEffect>
                                    <p:anim calcmode="lin" valueType="num">
                                      <p:cBhvr>
                                        <p:cTn id="5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3" dur="26">
                                          <p:stCondLst>
                                            <p:cond delay="650"/>
                                          </p:stCondLst>
                                        </p:cTn>
                                        <p:tgtEl>
                                          <p:spTgt spid="5"/>
                                        </p:tgtEl>
                                      </p:cBhvr>
                                      <p:to x="100000" y="60000"/>
                                    </p:animScale>
                                    <p:animScale>
                                      <p:cBhvr>
                                        <p:cTn id="64" dur="166" decel="50000">
                                          <p:stCondLst>
                                            <p:cond delay="676"/>
                                          </p:stCondLst>
                                        </p:cTn>
                                        <p:tgtEl>
                                          <p:spTgt spid="5"/>
                                        </p:tgtEl>
                                      </p:cBhvr>
                                      <p:to x="100000" y="100000"/>
                                    </p:animScale>
                                    <p:animScale>
                                      <p:cBhvr>
                                        <p:cTn id="65" dur="26">
                                          <p:stCondLst>
                                            <p:cond delay="1312"/>
                                          </p:stCondLst>
                                        </p:cTn>
                                        <p:tgtEl>
                                          <p:spTgt spid="5"/>
                                        </p:tgtEl>
                                      </p:cBhvr>
                                      <p:to x="100000" y="80000"/>
                                    </p:animScale>
                                    <p:animScale>
                                      <p:cBhvr>
                                        <p:cTn id="66" dur="166" decel="50000">
                                          <p:stCondLst>
                                            <p:cond delay="1338"/>
                                          </p:stCondLst>
                                        </p:cTn>
                                        <p:tgtEl>
                                          <p:spTgt spid="5"/>
                                        </p:tgtEl>
                                      </p:cBhvr>
                                      <p:to x="100000" y="100000"/>
                                    </p:animScale>
                                    <p:animScale>
                                      <p:cBhvr>
                                        <p:cTn id="67" dur="26">
                                          <p:stCondLst>
                                            <p:cond delay="1642"/>
                                          </p:stCondLst>
                                        </p:cTn>
                                        <p:tgtEl>
                                          <p:spTgt spid="5"/>
                                        </p:tgtEl>
                                      </p:cBhvr>
                                      <p:to x="100000" y="90000"/>
                                    </p:animScale>
                                    <p:animScale>
                                      <p:cBhvr>
                                        <p:cTn id="68" dur="166" decel="50000">
                                          <p:stCondLst>
                                            <p:cond delay="1668"/>
                                          </p:stCondLst>
                                        </p:cTn>
                                        <p:tgtEl>
                                          <p:spTgt spid="5"/>
                                        </p:tgtEl>
                                      </p:cBhvr>
                                      <p:to x="100000" y="100000"/>
                                    </p:animScale>
                                    <p:animScale>
                                      <p:cBhvr>
                                        <p:cTn id="69" dur="26">
                                          <p:stCondLst>
                                            <p:cond delay="1808"/>
                                          </p:stCondLst>
                                        </p:cTn>
                                        <p:tgtEl>
                                          <p:spTgt spid="5"/>
                                        </p:tgtEl>
                                      </p:cBhvr>
                                      <p:to x="100000" y="95000"/>
                                    </p:animScale>
                                    <p:animScale>
                                      <p:cBhvr>
                                        <p:cTn id="7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1268760"/>
            <a:ext cx="7056784" cy="864096"/>
          </a:xfrm>
        </p:spPr>
        <p:txBody>
          <a:bodyPr>
            <a:noAutofit/>
          </a:bodyPr>
          <a:lstStyle/>
          <a:p>
            <a:r>
              <a:rPr lang="es-CO" sz="1600" dirty="0"/>
              <a:t/>
            </a:r>
            <a:br>
              <a:rPr lang="es-CO" sz="1600" dirty="0"/>
            </a:br>
            <a:r>
              <a:rPr lang="es-CO" sz="1800" b="1" dirty="0" smtClean="0"/>
              <a:t>Punto </a:t>
            </a:r>
            <a:r>
              <a:rPr lang="es-CO" sz="1800" b="1" dirty="0" smtClean="0"/>
              <a:t>#2:</a:t>
            </a:r>
            <a:r>
              <a:rPr lang="es-CO" sz="1800" dirty="0" smtClean="0"/>
              <a:t> </a:t>
            </a:r>
            <a:r>
              <a:rPr lang="es-CO" sz="2400" cap="none" dirty="0"/>
              <a:t>E</a:t>
            </a:r>
            <a:r>
              <a:rPr lang="es-CO" sz="2400" cap="none" dirty="0" smtClean="0"/>
              <a:t>nseñe con claridad y simplicidad las reglas y luego, repítalas las veces que sea necesario</a:t>
            </a:r>
            <a:r>
              <a:rPr lang="es-CO" sz="1800" dirty="0" smtClean="0"/>
              <a:t>.</a:t>
            </a:r>
            <a:endParaRPr lang="es-CO" sz="1800" dirty="0"/>
          </a:p>
        </p:txBody>
      </p:sp>
      <p:sp>
        <p:nvSpPr>
          <p:cNvPr id="3" name="2 Marcador de contenido"/>
          <p:cNvSpPr>
            <a:spLocks noGrp="1"/>
          </p:cNvSpPr>
          <p:nvPr>
            <p:ph idx="1"/>
          </p:nvPr>
        </p:nvSpPr>
        <p:spPr>
          <a:xfrm>
            <a:off x="1331640" y="2276872"/>
            <a:ext cx="6400800" cy="3222848"/>
          </a:xfrm>
        </p:spPr>
        <p:txBody>
          <a:bodyPr>
            <a:noAutofit/>
          </a:bodyPr>
          <a:lstStyle/>
          <a:p>
            <a:pPr indent="0">
              <a:buNone/>
            </a:pPr>
            <a:r>
              <a:rPr lang="es-CO" sz="2000" b="1" dirty="0" smtClean="0">
                <a:solidFill>
                  <a:srgbClr val="FF0000"/>
                </a:solidFill>
              </a:rPr>
              <a:t>Prov</a:t>
            </a:r>
            <a:r>
              <a:rPr lang="es-CO" sz="2000" b="1" dirty="0">
                <a:solidFill>
                  <a:srgbClr val="FF0000"/>
                </a:solidFill>
              </a:rPr>
              <a:t>. </a:t>
            </a:r>
            <a:r>
              <a:rPr lang="es-CO" sz="2000" b="1" dirty="0" smtClean="0">
                <a:solidFill>
                  <a:srgbClr val="FF0000"/>
                </a:solidFill>
              </a:rPr>
              <a:t>6.23</a:t>
            </a:r>
            <a:r>
              <a:rPr lang="es-CO" sz="2000" dirty="0" smtClean="0"/>
              <a:t>. </a:t>
            </a:r>
            <a:r>
              <a:rPr lang="es-CO" sz="2000" i="1" dirty="0" smtClean="0"/>
              <a:t>Porque </a:t>
            </a:r>
            <a:r>
              <a:rPr lang="es-CO" sz="2000" i="1" dirty="0"/>
              <a:t>el mandamiento es lámpara, y la enseñanza es luz, </a:t>
            </a:r>
            <a:r>
              <a:rPr lang="es-CO" sz="2000" i="1" dirty="0" smtClean="0"/>
              <a:t> Y </a:t>
            </a:r>
            <a:r>
              <a:rPr lang="es-CO" sz="2000" i="1" dirty="0"/>
              <a:t>camino de vida las reprensiones que te </a:t>
            </a:r>
            <a:r>
              <a:rPr lang="es-CO" sz="2000" i="1" dirty="0" smtClean="0"/>
              <a:t>instruyen .</a:t>
            </a:r>
          </a:p>
          <a:p>
            <a:pPr indent="0">
              <a:buNone/>
            </a:pPr>
            <a:r>
              <a:rPr lang="es-CO" sz="2000" b="1" i="1" dirty="0" smtClean="0">
                <a:solidFill>
                  <a:srgbClr val="FF0000"/>
                </a:solidFill>
              </a:rPr>
              <a:t>12:1.</a:t>
            </a:r>
            <a:r>
              <a:rPr lang="es-CO" sz="2000" i="1" dirty="0" smtClean="0"/>
              <a:t> El </a:t>
            </a:r>
            <a:r>
              <a:rPr lang="es-CO" sz="2000" i="1" dirty="0"/>
              <a:t>que ama la instrucción ama la sabiduría; </a:t>
            </a:r>
            <a:r>
              <a:rPr lang="es-CO" sz="2000" i="1" dirty="0" smtClean="0"/>
              <a:t> Mas </a:t>
            </a:r>
            <a:r>
              <a:rPr lang="es-CO" sz="2000" i="1" dirty="0"/>
              <a:t>el que aborrece la reprensión es </a:t>
            </a:r>
            <a:r>
              <a:rPr lang="es-CO" sz="2000" i="1" dirty="0" smtClean="0"/>
              <a:t>ignorante.</a:t>
            </a:r>
            <a:r>
              <a:rPr lang="es-CO" sz="2000" dirty="0"/>
              <a:t/>
            </a:r>
            <a:br>
              <a:rPr lang="es-CO" sz="2000" dirty="0"/>
            </a:br>
            <a:r>
              <a:rPr lang="es-CO" sz="2000" b="1" dirty="0" smtClean="0">
                <a:solidFill>
                  <a:srgbClr val="FF0000"/>
                </a:solidFill>
              </a:rPr>
              <a:t>Efesios 6.4</a:t>
            </a:r>
            <a:r>
              <a:rPr lang="es-CO" sz="2000" dirty="0" smtClean="0"/>
              <a:t>. Y </a:t>
            </a:r>
            <a:r>
              <a:rPr lang="es-CO" sz="2000" dirty="0"/>
              <a:t>vosotros, padres, no provoquéis a ira a vuestros hijos, sino criadlos en disciplina y amonestación del Señor. </a:t>
            </a:r>
          </a:p>
        </p:txBody>
      </p:sp>
    </p:spTree>
    <p:extLst>
      <p:ext uri="{BB962C8B-B14F-4D97-AF65-F5344CB8AC3E}">
        <p14:creationId xmlns:p14="http://schemas.microsoft.com/office/powerpoint/2010/main" val="261348714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1052736"/>
            <a:ext cx="6984776" cy="1008112"/>
          </a:xfrm>
        </p:spPr>
        <p:txBody>
          <a:bodyPr>
            <a:noAutofit/>
          </a:bodyPr>
          <a:lstStyle/>
          <a:p>
            <a:r>
              <a:rPr lang="es-CO" sz="1400" b="1" dirty="0" smtClean="0"/>
              <a:t>Punto</a:t>
            </a:r>
            <a:r>
              <a:rPr lang="es-CO" sz="1800" b="1" dirty="0" smtClean="0"/>
              <a:t> </a:t>
            </a:r>
            <a:r>
              <a:rPr lang="es-CO" sz="1800" b="1" dirty="0" smtClean="0"/>
              <a:t>#3</a:t>
            </a:r>
            <a:r>
              <a:rPr lang="es-CO" sz="1400" b="1" dirty="0" smtClean="0"/>
              <a:t>.</a:t>
            </a:r>
            <a:r>
              <a:rPr lang="es-CO" sz="1400" dirty="0" smtClean="0"/>
              <a:t> </a:t>
            </a:r>
            <a:r>
              <a:rPr lang="es-CO" sz="1800" cap="none" dirty="0"/>
              <a:t>N</a:t>
            </a:r>
            <a:r>
              <a:rPr lang="es-CO" sz="1800" cap="none" dirty="0" smtClean="0"/>
              <a:t>o exagere el problema con sus hijos. Sea consistente y firme, y no ceda su posición si tiene usted una base bíblica y bien fundamentada.</a:t>
            </a:r>
            <a:endParaRPr lang="es-CO" sz="1800" cap="none" dirty="0"/>
          </a:p>
        </p:txBody>
      </p:sp>
      <p:sp>
        <p:nvSpPr>
          <p:cNvPr id="3" name="2 Marcador de contenido"/>
          <p:cNvSpPr>
            <a:spLocks noGrp="1"/>
          </p:cNvSpPr>
          <p:nvPr>
            <p:ph idx="1"/>
          </p:nvPr>
        </p:nvSpPr>
        <p:spPr>
          <a:xfrm>
            <a:off x="899592" y="2438400"/>
            <a:ext cx="7200800" cy="3222848"/>
          </a:xfrm>
        </p:spPr>
        <p:txBody>
          <a:bodyPr>
            <a:noAutofit/>
          </a:bodyPr>
          <a:lstStyle/>
          <a:p>
            <a:r>
              <a:rPr lang="es-CO" sz="2000" dirty="0" smtClean="0"/>
              <a:t>Prov</a:t>
            </a:r>
            <a:r>
              <a:rPr lang="es-CO" sz="2000" dirty="0"/>
              <a:t>. </a:t>
            </a:r>
            <a:r>
              <a:rPr lang="es-CO" sz="2000" dirty="0" smtClean="0"/>
              <a:t>15:4. </a:t>
            </a:r>
            <a:r>
              <a:rPr lang="es-CO" sz="2000" i="1" dirty="0" smtClean="0"/>
              <a:t>La </a:t>
            </a:r>
            <a:r>
              <a:rPr lang="es-CO" sz="2000" i="1" dirty="0"/>
              <a:t>lengua apacible es árbol de vida; </a:t>
            </a:r>
            <a:r>
              <a:rPr lang="es-CO" sz="2000" i="1" dirty="0" smtClean="0"/>
              <a:t> Mas </a:t>
            </a:r>
            <a:r>
              <a:rPr lang="es-CO" sz="2000" i="1" dirty="0"/>
              <a:t>la perversidad de ella es quebrantamiento de espíritu </a:t>
            </a:r>
            <a:r>
              <a:rPr lang="es-CO" sz="2000" dirty="0" smtClean="0"/>
              <a:t>13</a:t>
            </a:r>
            <a:r>
              <a:rPr lang="es-CO" sz="2000" dirty="0"/>
              <a:t>, </a:t>
            </a:r>
            <a:r>
              <a:rPr lang="es-CO" sz="2000" i="1" dirty="0" smtClean="0"/>
              <a:t>El </a:t>
            </a:r>
            <a:r>
              <a:rPr lang="es-CO" sz="2000" i="1" dirty="0"/>
              <a:t>corazón alegre hermosea el rostro; </a:t>
            </a:r>
            <a:r>
              <a:rPr lang="es-CO" sz="2000" i="1" dirty="0" smtClean="0"/>
              <a:t> Mas </a:t>
            </a:r>
            <a:r>
              <a:rPr lang="es-CO" sz="2000" i="1" dirty="0"/>
              <a:t>por el dolor del corazón el espíritu se abate </a:t>
            </a:r>
            <a:r>
              <a:rPr lang="es-CO" sz="2000" dirty="0" smtClean="0"/>
              <a:t>18, </a:t>
            </a:r>
            <a:r>
              <a:rPr lang="es-CO" sz="2000" i="1" dirty="0"/>
              <a:t>El hombre iracundo promueve contiendas; </a:t>
            </a:r>
            <a:r>
              <a:rPr lang="es-CO" sz="2000" i="1" dirty="0" smtClean="0"/>
              <a:t>Mas </a:t>
            </a:r>
            <a:r>
              <a:rPr lang="es-CO" sz="2000" i="1" dirty="0"/>
              <a:t>el que tarda en airarse apacigua la rencilla. </a:t>
            </a:r>
            <a:endParaRPr lang="es-CO" sz="2000" i="1" dirty="0" smtClean="0"/>
          </a:p>
          <a:p>
            <a:pPr indent="0">
              <a:buNone/>
            </a:pPr>
            <a:r>
              <a:rPr lang="es-CO" sz="2000" i="1" dirty="0" smtClean="0"/>
              <a:t>Nota:  </a:t>
            </a:r>
            <a:r>
              <a:rPr lang="es-CO" sz="2000" dirty="0" smtClean="0"/>
              <a:t>No </a:t>
            </a:r>
            <a:r>
              <a:rPr lang="es-CO" sz="2000" dirty="0"/>
              <a:t>aplique la disciplina si usted está </a:t>
            </a:r>
            <a:r>
              <a:rPr lang="es-CO" sz="2000" dirty="0" smtClean="0"/>
              <a:t>con rabia, </a:t>
            </a:r>
            <a:r>
              <a:rPr lang="es-CO" sz="2000" dirty="0"/>
              <a:t>enojado o airado. Debe pensar y orar antes</a:t>
            </a:r>
            <a:r>
              <a:rPr lang="es-CO" sz="2000" dirty="0" smtClean="0"/>
              <a:t>.</a:t>
            </a:r>
            <a:endParaRPr lang="es-CO" sz="2000" dirty="0"/>
          </a:p>
        </p:txBody>
      </p:sp>
    </p:spTree>
    <p:extLst>
      <p:ext uri="{BB962C8B-B14F-4D97-AF65-F5344CB8AC3E}">
        <p14:creationId xmlns:p14="http://schemas.microsoft.com/office/powerpoint/2010/main" val="22311718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1052736"/>
            <a:ext cx="7056784" cy="1008112"/>
          </a:xfrm>
        </p:spPr>
        <p:txBody>
          <a:bodyPr>
            <a:noAutofit/>
          </a:bodyPr>
          <a:lstStyle/>
          <a:p>
            <a:r>
              <a:rPr lang="es-CO" sz="1400" b="1" dirty="0" smtClean="0"/>
              <a:t>Punto</a:t>
            </a:r>
            <a:r>
              <a:rPr lang="es-CO" sz="1400" b="1" dirty="0" smtClean="0"/>
              <a:t> </a:t>
            </a:r>
            <a:r>
              <a:rPr lang="es-CO" sz="1400" b="1" dirty="0" smtClean="0"/>
              <a:t>#4</a:t>
            </a:r>
            <a:r>
              <a:rPr lang="es-CO" sz="1100" dirty="0" smtClean="0"/>
              <a:t>.</a:t>
            </a:r>
            <a:r>
              <a:rPr lang="es-CO" sz="1600" cap="none" dirty="0"/>
              <a:t>A</a:t>
            </a:r>
            <a:r>
              <a:rPr lang="es-CO" sz="1600" cap="none" dirty="0" smtClean="0"/>
              <a:t>ntes de aplicar la disciplina explique de manera sencilla cuál fue la desobediencia; luego aplique el castigo en el trasero del niño no más de tres golpes medidos en serie de manera controlada y restringida.</a:t>
            </a:r>
            <a:endParaRPr lang="es-CO" sz="1600" cap="none" dirty="0"/>
          </a:p>
        </p:txBody>
      </p:sp>
      <p:sp>
        <p:nvSpPr>
          <p:cNvPr id="3" name="2 Marcador de contenido"/>
          <p:cNvSpPr>
            <a:spLocks noGrp="1"/>
          </p:cNvSpPr>
          <p:nvPr>
            <p:ph idx="1"/>
          </p:nvPr>
        </p:nvSpPr>
        <p:spPr>
          <a:xfrm>
            <a:off x="827584" y="2438400"/>
            <a:ext cx="7416824" cy="3048001"/>
          </a:xfrm>
        </p:spPr>
        <p:txBody>
          <a:bodyPr>
            <a:normAutofit fontScale="92500" lnSpcReduction="20000"/>
          </a:bodyPr>
          <a:lstStyle/>
          <a:p>
            <a:r>
              <a:rPr lang="es-CO" dirty="0" smtClean="0"/>
              <a:t>. </a:t>
            </a:r>
            <a:r>
              <a:rPr lang="es-CO" sz="2100" dirty="0"/>
              <a:t>Después demuestre su amor a su hijo, reiterando su aceptación y perdón al niño. </a:t>
            </a:r>
            <a:endParaRPr lang="es-CO" sz="2100" dirty="0" smtClean="0"/>
          </a:p>
          <a:p>
            <a:pPr indent="0">
              <a:buNone/>
            </a:pPr>
            <a:r>
              <a:rPr lang="es-CO" sz="2100" dirty="0" smtClean="0"/>
              <a:t>Considere </a:t>
            </a:r>
            <a:r>
              <a:rPr lang="es-CO" sz="2100" b="1" dirty="0">
                <a:solidFill>
                  <a:srgbClr val="FF0000"/>
                </a:solidFill>
              </a:rPr>
              <a:t>Prov. </a:t>
            </a:r>
            <a:r>
              <a:rPr lang="es-CO" sz="2100" b="1" dirty="0" smtClean="0">
                <a:solidFill>
                  <a:srgbClr val="FF0000"/>
                </a:solidFill>
              </a:rPr>
              <a:t>15:5. </a:t>
            </a:r>
            <a:r>
              <a:rPr lang="es-CO" sz="2100" i="1" dirty="0" smtClean="0"/>
              <a:t>El </a:t>
            </a:r>
            <a:r>
              <a:rPr lang="es-CO" sz="2100" i="1" dirty="0"/>
              <a:t>necio menosprecia el consejo de su padre; </a:t>
            </a:r>
            <a:r>
              <a:rPr lang="es-CO" sz="2100" i="1" dirty="0" smtClean="0"/>
              <a:t> Mas </a:t>
            </a:r>
            <a:r>
              <a:rPr lang="es-CO" sz="2100" i="1" dirty="0"/>
              <a:t>el que guarda la corrección vendrá a ser prudente </a:t>
            </a:r>
            <a:r>
              <a:rPr lang="es-CO" sz="2100" dirty="0" smtClean="0"/>
              <a:t>.</a:t>
            </a:r>
          </a:p>
          <a:p>
            <a:pPr indent="0">
              <a:buNone/>
            </a:pPr>
            <a:r>
              <a:rPr lang="es-CO" sz="2100" b="1" dirty="0" smtClean="0">
                <a:solidFill>
                  <a:srgbClr val="FF0000"/>
                </a:solidFill>
              </a:rPr>
              <a:t>Prov. 20:10. </a:t>
            </a:r>
            <a:r>
              <a:rPr lang="es-CO" sz="2100" i="1" dirty="0"/>
              <a:t>Pesa falsa y medida falsa, </a:t>
            </a:r>
            <a:r>
              <a:rPr lang="es-CO" sz="2100" i="1" dirty="0" smtClean="0"/>
              <a:t>Ambas </a:t>
            </a:r>
            <a:r>
              <a:rPr lang="es-CO" sz="2100" i="1" dirty="0"/>
              <a:t>cosas son abominación a Jehová </a:t>
            </a:r>
            <a:endParaRPr lang="es-CO" sz="2100" i="1" dirty="0" smtClean="0"/>
          </a:p>
          <a:p>
            <a:pPr indent="0">
              <a:buNone/>
            </a:pPr>
            <a:r>
              <a:rPr lang="es-CO" sz="2100" b="1" dirty="0" smtClean="0">
                <a:solidFill>
                  <a:srgbClr val="FF0000"/>
                </a:solidFill>
              </a:rPr>
              <a:t>Salmo 94:12</a:t>
            </a:r>
            <a:r>
              <a:rPr lang="es-CO" sz="2100" dirty="0" smtClean="0"/>
              <a:t>. </a:t>
            </a:r>
            <a:r>
              <a:rPr lang="es-CO" sz="2100" dirty="0"/>
              <a:t>Bienaventurado el varón a quien tú, JAH, corriges, y en tu ley lo instruyeres</a:t>
            </a:r>
            <a:r>
              <a:rPr lang="es-CO" sz="2100" dirty="0" smtClean="0"/>
              <a:t>;</a:t>
            </a:r>
            <a:endParaRPr lang="es-CO" sz="2100" dirty="0"/>
          </a:p>
        </p:txBody>
      </p:sp>
    </p:spTree>
    <p:extLst>
      <p:ext uri="{BB962C8B-B14F-4D97-AF65-F5344CB8AC3E}">
        <p14:creationId xmlns:p14="http://schemas.microsoft.com/office/powerpoint/2010/main" val="209671807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3" end="3"/>
                                            </p:txEl>
                                          </p:spTgt>
                                        </p:tgtEl>
                                        <p:attrNameLst>
                                          <p:attrName>style.visibility</p:attrName>
                                        </p:attrNameLst>
                                      </p:cBhvr>
                                      <p:to>
                                        <p:strVal val="visible"/>
                                      </p:to>
                                    </p:set>
                                    <p:animEffect transition="in" filter="wipe(down)">
                                      <p:cBhvr>
                                        <p:cTn id="55" dur="580">
                                          <p:stCondLst>
                                            <p:cond delay="0"/>
                                          </p:stCondLst>
                                        </p:cTn>
                                        <p:tgtEl>
                                          <p:spTgt spid="3">
                                            <p:txEl>
                                              <p:pRg st="3" end="3"/>
                                            </p:txEl>
                                          </p:spTgt>
                                        </p:tgtEl>
                                      </p:cBhvr>
                                    </p:animEffect>
                                    <p:anim calcmode="lin" valueType="num">
                                      <p:cBhvr>
                                        <p:cTn id="5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3" end="3"/>
                                            </p:txEl>
                                          </p:spTgt>
                                        </p:tgtEl>
                                      </p:cBhvr>
                                      <p:to x="100000" y="60000"/>
                                    </p:animScale>
                                    <p:animScale>
                                      <p:cBhvr>
                                        <p:cTn id="62" dur="166" decel="50000">
                                          <p:stCondLst>
                                            <p:cond delay="676"/>
                                          </p:stCondLst>
                                        </p:cTn>
                                        <p:tgtEl>
                                          <p:spTgt spid="3">
                                            <p:txEl>
                                              <p:pRg st="3" end="3"/>
                                            </p:txEl>
                                          </p:spTgt>
                                        </p:tgtEl>
                                      </p:cBhvr>
                                      <p:to x="100000" y="100000"/>
                                    </p:animScale>
                                    <p:animScale>
                                      <p:cBhvr>
                                        <p:cTn id="63" dur="26">
                                          <p:stCondLst>
                                            <p:cond delay="1312"/>
                                          </p:stCondLst>
                                        </p:cTn>
                                        <p:tgtEl>
                                          <p:spTgt spid="3">
                                            <p:txEl>
                                              <p:pRg st="3" end="3"/>
                                            </p:txEl>
                                          </p:spTgt>
                                        </p:tgtEl>
                                      </p:cBhvr>
                                      <p:to x="100000" y="80000"/>
                                    </p:animScale>
                                    <p:animScale>
                                      <p:cBhvr>
                                        <p:cTn id="64" dur="166" decel="50000">
                                          <p:stCondLst>
                                            <p:cond delay="1338"/>
                                          </p:stCondLst>
                                        </p:cTn>
                                        <p:tgtEl>
                                          <p:spTgt spid="3">
                                            <p:txEl>
                                              <p:pRg st="3" end="3"/>
                                            </p:txEl>
                                          </p:spTgt>
                                        </p:tgtEl>
                                      </p:cBhvr>
                                      <p:to x="100000" y="100000"/>
                                    </p:animScale>
                                    <p:animScale>
                                      <p:cBhvr>
                                        <p:cTn id="65" dur="26">
                                          <p:stCondLst>
                                            <p:cond delay="1642"/>
                                          </p:stCondLst>
                                        </p:cTn>
                                        <p:tgtEl>
                                          <p:spTgt spid="3">
                                            <p:txEl>
                                              <p:pRg st="3" end="3"/>
                                            </p:txEl>
                                          </p:spTgt>
                                        </p:tgtEl>
                                      </p:cBhvr>
                                      <p:to x="100000" y="90000"/>
                                    </p:animScale>
                                    <p:animScale>
                                      <p:cBhvr>
                                        <p:cTn id="66" dur="166" decel="50000">
                                          <p:stCondLst>
                                            <p:cond delay="1668"/>
                                          </p:stCondLst>
                                        </p:cTn>
                                        <p:tgtEl>
                                          <p:spTgt spid="3">
                                            <p:txEl>
                                              <p:pRg st="3" end="3"/>
                                            </p:txEl>
                                          </p:spTgt>
                                        </p:tgtEl>
                                      </p:cBhvr>
                                      <p:to x="100000" y="100000"/>
                                    </p:animScale>
                                    <p:animScale>
                                      <p:cBhvr>
                                        <p:cTn id="67" dur="26">
                                          <p:stCondLst>
                                            <p:cond delay="1808"/>
                                          </p:stCondLst>
                                        </p:cTn>
                                        <p:tgtEl>
                                          <p:spTgt spid="3">
                                            <p:txEl>
                                              <p:pRg st="3" end="3"/>
                                            </p:txEl>
                                          </p:spTgt>
                                        </p:tgtEl>
                                      </p:cBhvr>
                                      <p:to x="100000" y="95000"/>
                                    </p:animScale>
                                    <p:animScale>
                                      <p:cBhvr>
                                        <p:cTn id="6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71600" y="1052736"/>
            <a:ext cx="6400800" cy="1080120"/>
          </a:xfrm>
        </p:spPr>
        <p:txBody>
          <a:bodyPr>
            <a:noAutofit/>
          </a:bodyPr>
          <a:lstStyle/>
          <a:p>
            <a:r>
              <a:rPr lang="es-CO" sz="1600" b="1" i="1" dirty="0" smtClean="0"/>
              <a:t>Punto</a:t>
            </a:r>
            <a:r>
              <a:rPr lang="es-CO" sz="1600" b="1" i="1" dirty="0" smtClean="0"/>
              <a:t> </a:t>
            </a:r>
            <a:r>
              <a:rPr lang="es-CO" sz="1600" b="1" i="1" dirty="0" smtClean="0"/>
              <a:t>#5</a:t>
            </a:r>
            <a:r>
              <a:rPr lang="es-CO" sz="1400" b="1" dirty="0" smtClean="0"/>
              <a:t>.</a:t>
            </a:r>
            <a:r>
              <a:rPr lang="es-CO" sz="1400" dirty="0" smtClean="0"/>
              <a:t> </a:t>
            </a:r>
            <a:r>
              <a:rPr lang="es-CO" sz="1400" dirty="0"/>
              <a:t>A los hijos grandes inclúyalos en la conversación de las normas de la familia, explicándole las razones detrás de las normas.</a:t>
            </a:r>
          </a:p>
        </p:txBody>
      </p:sp>
      <p:sp>
        <p:nvSpPr>
          <p:cNvPr id="3" name="2 Marcador de contenido"/>
          <p:cNvSpPr>
            <a:spLocks noGrp="1"/>
          </p:cNvSpPr>
          <p:nvPr>
            <p:ph idx="1"/>
          </p:nvPr>
        </p:nvSpPr>
        <p:spPr>
          <a:xfrm>
            <a:off x="899592" y="2276872"/>
            <a:ext cx="7272808" cy="3312368"/>
          </a:xfrm>
        </p:spPr>
        <p:txBody>
          <a:bodyPr>
            <a:normAutofit lnSpcReduction="10000"/>
          </a:bodyPr>
          <a:lstStyle/>
          <a:p>
            <a:pPr indent="0" algn="ctr">
              <a:buNone/>
            </a:pPr>
            <a:r>
              <a:rPr lang="es-CO" dirty="0" smtClean="0"/>
              <a:t>Hable </a:t>
            </a:r>
            <a:r>
              <a:rPr lang="es-CO" dirty="0"/>
              <a:t>de modo abierto con respecto a las consecuencias del pecado. </a:t>
            </a:r>
            <a:endParaRPr lang="es-CO" dirty="0" smtClean="0"/>
          </a:p>
          <a:p>
            <a:pPr indent="0" algn="ctr">
              <a:buNone/>
            </a:pPr>
            <a:r>
              <a:rPr lang="es-CO" sz="1900" b="1" dirty="0" smtClean="0">
                <a:solidFill>
                  <a:srgbClr val="FF0000"/>
                </a:solidFill>
              </a:rPr>
              <a:t>Hebreos 12:9-11</a:t>
            </a:r>
            <a:r>
              <a:rPr lang="es-CO" dirty="0" smtClean="0"/>
              <a:t>. Además</a:t>
            </a:r>
            <a:r>
              <a:rPr lang="es-CO" dirty="0"/>
              <a:t>, tuvimos por castigadores a los padres de nuestra carne, y los reverenciábamos: ¿por qué no obedeceremos mucho mejor al Padre de los espíritus, y viviremos? </a:t>
            </a:r>
            <a:r>
              <a:rPr lang="es-CO" b="1" baseline="30000" dirty="0" smtClean="0"/>
              <a:t>10 </a:t>
            </a:r>
            <a:r>
              <a:rPr lang="es-CO" dirty="0"/>
              <a:t>Y aquellos, a la verdad, por pocos días nos castigaban como a ellos les parecía; mas éste para lo que [nos] es provechoso, [es a saber], para que recibamos su </a:t>
            </a:r>
            <a:r>
              <a:rPr lang="es-CO" dirty="0" smtClean="0"/>
              <a:t>santificación.</a:t>
            </a:r>
            <a:r>
              <a:rPr lang="es-CO" dirty="0"/>
              <a:t> </a:t>
            </a:r>
            <a:r>
              <a:rPr lang="es-CO" b="1" baseline="30000" dirty="0" smtClean="0"/>
              <a:t>11 </a:t>
            </a:r>
            <a:r>
              <a:rPr lang="es-CO" dirty="0"/>
              <a:t>Es verdad que ningún castigo al presente parece ser [causa] de gozo, sino de tristeza; mas después da fruto apacible de justicia a los que en él son ejercitados. </a:t>
            </a:r>
          </a:p>
        </p:txBody>
      </p:sp>
    </p:spTree>
    <p:extLst>
      <p:ext uri="{BB962C8B-B14F-4D97-AF65-F5344CB8AC3E}">
        <p14:creationId xmlns:p14="http://schemas.microsoft.com/office/powerpoint/2010/main" val="41659784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
            </a:r>
            <a:br>
              <a:rPr lang="es-CO" dirty="0"/>
            </a:br>
            <a:r>
              <a:rPr lang="es-CO" sz="4000" b="1" dirty="0"/>
              <a:t>Prov. 3:11-12.</a:t>
            </a:r>
          </a:p>
        </p:txBody>
      </p:sp>
      <p:sp>
        <p:nvSpPr>
          <p:cNvPr id="3" name="2 Marcador de contenido"/>
          <p:cNvSpPr>
            <a:spLocks noGrp="1"/>
          </p:cNvSpPr>
          <p:nvPr>
            <p:ph idx="1"/>
          </p:nvPr>
        </p:nvSpPr>
        <p:spPr/>
        <p:txBody>
          <a:bodyPr>
            <a:normAutofit/>
          </a:bodyPr>
          <a:lstStyle/>
          <a:p>
            <a:pPr indent="0" algn="ctr">
              <a:buNone/>
            </a:pPr>
            <a:r>
              <a:rPr lang="es-CO" sz="2800" dirty="0" smtClean="0"/>
              <a:t>No </a:t>
            </a:r>
            <a:r>
              <a:rPr lang="es-CO" sz="2800" dirty="0"/>
              <a:t>deseches, hijo mío, el castigo del SEÑOR; ni te fatigues de su corrección; </a:t>
            </a:r>
            <a:r>
              <a:rPr lang="es-CO" sz="2800" b="1" baseline="30000" dirty="0" smtClean="0"/>
              <a:t>12 </a:t>
            </a:r>
            <a:r>
              <a:rPr lang="es-CO" sz="2800" dirty="0"/>
              <a:t>porque el SEÑOR castiga al que ama y quiere, como el padre al hijo</a:t>
            </a:r>
          </a:p>
        </p:txBody>
      </p:sp>
    </p:spTree>
    <p:extLst>
      <p:ext uri="{BB962C8B-B14F-4D97-AF65-F5344CB8AC3E}">
        <p14:creationId xmlns:p14="http://schemas.microsoft.com/office/powerpoint/2010/main" val="3885557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1600" b="1" dirty="0" smtClean="0"/>
              <a:t>Punto </a:t>
            </a:r>
            <a:r>
              <a:rPr lang="es-CO" sz="1600" b="1" dirty="0" smtClean="0"/>
              <a:t>#6</a:t>
            </a:r>
            <a:r>
              <a:rPr lang="es-CO" sz="1400" b="1" dirty="0" smtClean="0"/>
              <a:t>.</a:t>
            </a:r>
            <a:r>
              <a:rPr lang="es-CO" sz="1400" dirty="0" smtClean="0"/>
              <a:t> </a:t>
            </a:r>
            <a:r>
              <a:rPr lang="es-CO" sz="1400" dirty="0"/>
              <a:t>Cuando aplique usted la disciplina corporal, no permita al hijo mostrar una falta de respeto, o hablar de modo insolente.</a:t>
            </a:r>
          </a:p>
        </p:txBody>
      </p:sp>
      <p:sp>
        <p:nvSpPr>
          <p:cNvPr id="3" name="2 Marcador de contenido"/>
          <p:cNvSpPr>
            <a:spLocks noGrp="1"/>
          </p:cNvSpPr>
          <p:nvPr>
            <p:ph idx="1"/>
          </p:nvPr>
        </p:nvSpPr>
        <p:spPr>
          <a:xfrm>
            <a:off x="1371600" y="2438400"/>
            <a:ext cx="3632448" cy="3048001"/>
          </a:xfrm>
        </p:spPr>
        <p:txBody>
          <a:bodyPr>
            <a:normAutofit/>
          </a:bodyPr>
          <a:lstStyle/>
          <a:p>
            <a:pPr indent="0" algn="ctr">
              <a:buNone/>
            </a:pPr>
            <a:r>
              <a:rPr lang="es-CO" sz="2800" b="1" dirty="0" smtClean="0">
                <a:solidFill>
                  <a:srgbClr val="FF0000"/>
                </a:solidFill>
              </a:rPr>
              <a:t>Salmo 119:71</a:t>
            </a:r>
            <a:r>
              <a:rPr lang="es-CO" sz="2800" dirty="0" smtClean="0"/>
              <a:t>.</a:t>
            </a:r>
            <a:r>
              <a:rPr lang="es-CO" sz="2800" dirty="0"/>
              <a:t> Bueno me es haber sido humillado, para que aprenda tus </a:t>
            </a:r>
            <a:r>
              <a:rPr lang="es-CO" sz="2800" dirty="0" smtClean="0"/>
              <a:t>estatutos</a:t>
            </a:r>
            <a:endParaRPr lang="es-CO" sz="2800" dirty="0"/>
          </a:p>
        </p:txBody>
      </p:sp>
      <p:pic>
        <p:nvPicPr>
          <p:cNvPr id="7170" name="Picture 2" descr="https://encrypted-tbn1.gstatic.com/images?q=tbn:ANd9GcQvzd0eMmC4HhatrxBUwLbnfGx4vrfGAvJdGv21yDUwGQ9glOn_q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348880"/>
            <a:ext cx="2160240" cy="244827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04048" y="4797152"/>
            <a:ext cx="3312369" cy="707886"/>
          </a:xfrm>
          <a:prstGeom prst="rect">
            <a:avLst/>
          </a:prstGeom>
        </p:spPr>
        <p:txBody>
          <a:bodyPr wrap="square">
            <a:spAutoFit/>
          </a:bodyPr>
          <a:lstStyle/>
          <a:p>
            <a:pPr indent="0" algn="ctr">
              <a:buNone/>
            </a:pPr>
            <a:r>
              <a:rPr lang="es-CO" sz="2000" b="1" dirty="0" smtClean="0"/>
              <a:t>Léalos y obedézcalos se encuentran en </a:t>
            </a:r>
            <a:r>
              <a:rPr lang="es-CO" sz="2000" b="1" dirty="0" smtClean="0">
                <a:solidFill>
                  <a:srgbClr val="FF0000"/>
                </a:solidFill>
              </a:rPr>
              <a:t>Éxo.20:3-17 </a:t>
            </a:r>
            <a:endParaRPr lang="es-CO" sz="2000" b="1" dirty="0">
              <a:solidFill>
                <a:srgbClr val="FF0000"/>
              </a:solidFill>
            </a:endParaRPr>
          </a:p>
        </p:txBody>
      </p:sp>
    </p:spTree>
    <p:extLst>
      <p:ext uri="{BB962C8B-B14F-4D97-AF65-F5344CB8AC3E}">
        <p14:creationId xmlns:p14="http://schemas.microsoft.com/office/powerpoint/2010/main" val="104636526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1000" fill="hold"/>
                                        <p:tgtEl>
                                          <p:spTgt spid="7170"/>
                                        </p:tgtEl>
                                        <p:attrNameLst>
                                          <p:attrName>ppt_w</p:attrName>
                                        </p:attrNameLst>
                                      </p:cBhvr>
                                      <p:tavLst>
                                        <p:tav tm="0">
                                          <p:val>
                                            <p:fltVal val="0"/>
                                          </p:val>
                                        </p:tav>
                                        <p:tav tm="100000">
                                          <p:val>
                                            <p:strVal val="#ppt_w"/>
                                          </p:val>
                                        </p:tav>
                                      </p:tavLst>
                                    </p:anim>
                                    <p:anim calcmode="lin" valueType="num">
                                      <p:cBhvr>
                                        <p:cTn id="14" dur="1000" fill="hold"/>
                                        <p:tgtEl>
                                          <p:spTgt spid="7170"/>
                                        </p:tgtEl>
                                        <p:attrNameLst>
                                          <p:attrName>ppt_h</p:attrName>
                                        </p:attrNameLst>
                                      </p:cBhvr>
                                      <p:tavLst>
                                        <p:tav tm="0">
                                          <p:val>
                                            <p:fltVal val="0"/>
                                          </p:val>
                                        </p:tav>
                                        <p:tav tm="100000">
                                          <p:val>
                                            <p:strVal val="#ppt_h"/>
                                          </p:val>
                                        </p:tav>
                                      </p:tavLst>
                                    </p:anim>
                                    <p:anim calcmode="lin" valueType="num">
                                      <p:cBhvr>
                                        <p:cTn id="15" dur="1000" fill="hold"/>
                                        <p:tgtEl>
                                          <p:spTgt spid="7170"/>
                                        </p:tgtEl>
                                        <p:attrNameLst>
                                          <p:attrName>style.rotation</p:attrName>
                                        </p:attrNameLst>
                                      </p:cBhvr>
                                      <p:tavLst>
                                        <p:tav tm="0">
                                          <p:val>
                                            <p:fltVal val="90"/>
                                          </p:val>
                                        </p:tav>
                                        <p:tav tm="100000">
                                          <p:val>
                                            <p:fltVal val="0"/>
                                          </p:val>
                                        </p:tav>
                                      </p:tavLst>
                                    </p:anim>
                                    <p:animEffect transition="in" filter="fade">
                                      <p:cBhvr>
                                        <p:cTn id="16" dur="1000"/>
                                        <p:tgtEl>
                                          <p:spTgt spid="7170"/>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31640" y="1052736"/>
            <a:ext cx="6400800" cy="1080120"/>
          </a:xfrm>
        </p:spPr>
        <p:txBody>
          <a:bodyPr>
            <a:normAutofit fontScale="90000"/>
          </a:bodyPr>
          <a:lstStyle/>
          <a:p>
            <a:r>
              <a:rPr lang="es-CO" sz="1800" b="1" dirty="0" smtClean="0"/>
              <a:t>Punto </a:t>
            </a:r>
            <a:r>
              <a:rPr lang="es-CO" sz="1800" b="1" dirty="0" smtClean="0"/>
              <a:t>#7</a:t>
            </a:r>
            <a:r>
              <a:rPr lang="es-CO" sz="1600" b="1" dirty="0" smtClean="0"/>
              <a:t>.</a:t>
            </a:r>
            <a:r>
              <a:rPr lang="es-CO" sz="1600" dirty="0" smtClean="0"/>
              <a:t> </a:t>
            </a:r>
            <a:r>
              <a:rPr lang="es-CO" sz="1600" dirty="0"/>
              <a:t>El objetivo de la disciplina corporal </a:t>
            </a:r>
            <a:r>
              <a:rPr lang="es-CO" sz="1600" b="1" dirty="0"/>
              <a:t>No deberá quebrantar el </a:t>
            </a:r>
            <a:r>
              <a:rPr lang="es-CO" sz="1600" b="1" dirty="0" smtClean="0"/>
              <a:t>espíritu del </a:t>
            </a:r>
            <a:r>
              <a:rPr lang="es-CO" sz="1600" b="1" dirty="0"/>
              <a:t>niño</a:t>
            </a:r>
            <a:r>
              <a:rPr lang="es-CO" sz="1600" dirty="0"/>
              <a:t> al disciplinar </a:t>
            </a:r>
            <a:r>
              <a:rPr lang="es-CO" sz="1600" dirty="0" smtClean="0"/>
              <a:t>o castigarlo</a:t>
            </a:r>
            <a:r>
              <a:rPr lang="es-CO" dirty="0"/>
              <a:t>.</a:t>
            </a:r>
          </a:p>
        </p:txBody>
      </p:sp>
      <p:sp>
        <p:nvSpPr>
          <p:cNvPr id="3" name="2 Marcador de contenido"/>
          <p:cNvSpPr>
            <a:spLocks noGrp="1"/>
          </p:cNvSpPr>
          <p:nvPr>
            <p:ph idx="1"/>
          </p:nvPr>
        </p:nvSpPr>
        <p:spPr>
          <a:xfrm>
            <a:off x="899592" y="2276872"/>
            <a:ext cx="5472608" cy="2016224"/>
          </a:xfrm>
        </p:spPr>
        <p:txBody>
          <a:bodyPr>
            <a:noAutofit/>
          </a:bodyPr>
          <a:lstStyle/>
          <a:p>
            <a:pPr indent="0" algn="ctr">
              <a:buNone/>
            </a:pPr>
            <a:r>
              <a:rPr lang="es-CO" dirty="0"/>
              <a:t>L</a:t>
            </a:r>
            <a:r>
              <a:rPr lang="es-CO" dirty="0" smtClean="0"/>
              <a:t>a </a:t>
            </a:r>
            <a:r>
              <a:rPr lang="es-CO" dirty="0"/>
              <a:t>disciplina correcta procura ablandar y encauzar la voluntad hacia la santidad, lo recto y bueno. </a:t>
            </a:r>
            <a:r>
              <a:rPr lang="es-CO" dirty="0" smtClean="0"/>
              <a:t>Veamos tres textos:</a:t>
            </a:r>
          </a:p>
          <a:p>
            <a:pPr indent="0">
              <a:buNone/>
            </a:pPr>
            <a:r>
              <a:rPr lang="es-CO" b="1" dirty="0" smtClean="0">
                <a:solidFill>
                  <a:srgbClr val="FF0000"/>
                </a:solidFill>
              </a:rPr>
              <a:t>Proverbios 10:17</a:t>
            </a:r>
            <a:r>
              <a:rPr lang="es-CO" dirty="0" smtClean="0"/>
              <a:t>. La </a:t>
            </a:r>
            <a:r>
              <a:rPr lang="es-CO" dirty="0"/>
              <a:t>obra del justo es para vida; </a:t>
            </a:r>
            <a:r>
              <a:rPr lang="es-CO" dirty="0" smtClean="0"/>
              <a:t> el </a:t>
            </a:r>
            <a:r>
              <a:rPr lang="es-CO" dirty="0"/>
              <a:t>fruto del malvado es para </a:t>
            </a:r>
            <a:r>
              <a:rPr lang="es-CO" dirty="0" smtClean="0"/>
              <a:t>pecado»</a:t>
            </a:r>
          </a:p>
        </p:txBody>
      </p:sp>
      <p:sp>
        <p:nvSpPr>
          <p:cNvPr id="4" name="3 Rectángulo"/>
          <p:cNvSpPr/>
          <p:nvPr/>
        </p:nvSpPr>
        <p:spPr>
          <a:xfrm>
            <a:off x="827584" y="4725144"/>
            <a:ext cx="7344816" cy="830997"/>
          </a:xfrm>
          <a:prstGeom prst="rect">
            <a:avLst/>
          </a:prstGeom>
        </p:spPr>
        <p:txBody>
          <a:bodyPr wrap="square">
            <a:spAutoFit/>
          </a:bodyPr>
          <a:lstStyle/>
          <a:p>
            <a:pPr indent="0">
              <a:buNone/>
            </a:pPr>
            <a:r>
              <a:rPr lang="es-CO" sz="2400" b="1" dirty="0">
                <a:solidFill>
                  <a:srgbClr val="FF0000"/>
                </a:solidFill>
              </a:rPr>
              <a:t>Prov. 26:3. </a:t>
            </a:r>
            <a:r>
              <a:rPr lang="es-CO" sz="2400" dirty="0"/>
              <a:t>El látigo para el caballo, el cabestro para el asno  y la vara para la espalda del necio. </a:t>
            </a:r>
          </a:p>
        </p:txBody>
      </p:sp>
      <p:pic>
        <p:nvPicPr>
          <p:cNvPr id="1028" name="Picture 4" descr="http://nuevotiempo.org/felizsabado/files/2012/08/culto-familiar-233x300.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420887"/>
            <a:ext cx="2075309" cy="2286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6961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Effect transition="in" filter="circle(in)">
                                      <p:cBhvr>
                                        <p:cTn id="20"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pPr indent="0">
              <a:buNone/>
            </a:pPr>
            <a:r>
              <a:rPr lang="es-CO" sz="2400" b="1" dirty="0">
                <a:solidFill>
                  <a:srgbClr val="FF0000"/>
                </a:solidFill>
              </a:rPr>
              <a:t>Prov.  20:11</a:t>
            </a:r>
            <a:r>
              <a:rPr lang="es-CO" sz="2400" dirty="0"/>
              <a:t>. Aun el muchacho es conocido por sus hechos,  si su conducta es limpia y recta </a:t>
            </a:r>
          </a:p>
          <a:p>
            <a:pPr indent="0">
              <a:buNone/>
            </a:pPr>
            <a:r>
              <a:rPr lang="es-CO" sz="2400" dirty="0"/>
              <a:t>Recuerde “Dios no nos ha dado espíritu de cobardía, sino de amor, de poder y de </a:t>
            </a:r>
            <a:r>
              <a:rPr lang="es-CO" sz="2400" i="1" dirty="0"/>
              <a:t>disciplina propia.”</a:t>
            </a:r>
            <a:r>
              <a:rPr lang="es-CO" sz="2400" b="1" i="1" dirty="0">
                <a:solidFill>
                  <a:srgbClr val="FF0000"/>
                </a:solidFill>
              </a:rPr>
              <a:t> </a:t>
            </a:r>
            <a:r>
              <a:rPr lang="es-CO" sz="2400" b="1" dirty="0">
                <a:solidFill>
                  <a:srgbClr val="FF0000"/>
                </a:solidFill>
              </a:rPr>
              <a:t>(2 Timoteo 1:7</a:t>
            </a:r>
            <a:r>
              <a:rPr lang="es-CO" sz="2400" b="1" dirty="0" smtClean="0">
                <a:solidFill>
                  <a:srgbClr val="FF0000"/>
                </a:solidFill>
              </a:rPr>
              <a:t>)</a:t>
            </a:r>
            <a:endParaRPr lang="es-CO" sz="2400" b="1" dirty="0">
              <a:solidFill>
                <a:srgbClr val="FF0000"/>
              </a:solidFill>
            </a:endParaRPr>
          </a:p>
          <a:p>
            <a:endParaRPr lang="es-CO" dirty="0"/>
          </a:p>
        </p:txBody>
      </p:sp>
    </p:spTree>
    <p:extLst>
      <p:ext uri="{BB962C8B-B14F-4D97-AF65-F5344CB8AC3E}">
        <p14:creationId xmlns:p14="http://schemas.microsoft.com/office/powerpoint/2010/main" val="386285542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71600" y="1052736"/>
            <a:ext cx="6400800" cy="928464"/>
          </a:xfrm>
        </p:spPr>
        <p:txBody>
          <a:bodyPr>
            <a:noAutofit/>
          </a:bodyPr>
          <a:lstStyle/>
          <a:p>
            <a:r>
              <a:rPr lang="es-CO" sz="1400" b="1" dirty="0" smtClean="0"/>
              <a:t>Punto </a:t>
            </a:r>
            <a:r>
              <a:rPr lang="es-CO" sz="1400" b="1" dirty="0" smtClean="0"/>
              <a:t>#8.</a:t>
            </a:r>
            <a:r>
              <a:rPr lang="es-CO" sz="1200" dirty="0" smtClean="0"/>
              <a:t> </a:t>
            </a:r>
            <a:r>
              <a:rPr lang="es-CO" sz="1200" dirty="0"/>
              <a:t>Padres, procuren estar de UNA SOLA MENTE con respecto a las causas de la disciplina, las medidas de corrección y el proceder de aplicarla.</a:t>
            </a:r>
          </a:p>
        </p:txBody>
      </p:sp>
      <p:sp>
        <p:nvSpPr>
          <p:cNvPr id="3" name="2 Marcador de contenido"/>
          <p:cNvSpPr>
            <a:spLocks noGrp="1"/>
          </p:cNvSpPr>
          <p:nvPr>
            <p:ph idx="1"/>
          </p:nvPr>
        </p:nvSpPr>
        <p:spPr>
          <a:xfrm>
            <a:off x="971600" y="2438400"/>
            <a:ext cx="5256584" cy="3150840"/>
          </a:xfrm>
        </p:spPr>
        <p:txBody>
          <a:bodyPr>
            <a:noAutofit/>
          </a:bodyPr>
          <a:lstStyle/>
          <a:p>
            <a:pPr indent="0">
              <a:buNone/>
            </a:pPr>
            <a:r>
              <a:rPr lang="es-CO" sz="2400" b="1" dirty="0" smtClean="0">
                <a:solidFill>
                  <a:srgbClr val="FF0000"/>
                </a:solidFill>
              </a:rPr>
              <a:t>Amós </a:t>
            </a:r>
            <a:r>
              <a:rPr lang="es-CO" sz="2400" b="1" dirty="0">
                <a:solidFill>
                  <a:srgbClr val="FF0000"/>
                </a:solidFill>
              </a:rPr>
              <a:t>3:3</a:t>
            </a:r>
            <a:r>
              <a:rPr lang="es-CO" sz="2000" dirty="0"/>
              <a:t>. </a:t>
            </a:r>
            <a:r>
              <a:rPr lang="es-CO" sz="2000" dirty="0" smtClean="0"/>
              <a:t>¿Andarán </a:t>
            </a:r>
            <a:r>
              <a:rPr lang="es-CO" sz="2000" dirty="0"/>
              <a:t>dos </a:t>
            </a:r>
            <a:r>
              <a:rPr lang="es-CO" sz="2000" dirty="0" smtClean="0"/>
              <a:t>juntos </a:t>
            </a:r>
            <a:r>
              <a:rPr lang="es-CO" sz="2000" dirty="0"/>
              <a:t>si no están de acuerdo? </a:t>
            </a:r>
            <a:endParaRPr lang="es-CO" sz="2000" dirty="0" smtClean="0"/>
          </a:p>
          <a:p>
            <a:pPr indent="0" algn="ctr">
              <a:buNone/>
            </a:pPr>
            <a:r>
              <a:rPr lang="es-CO" sz="2000" dirty="0" smtClean="0"/>
              <a:t>Si </a:t>
            </a:r>
            <a:r>
              <a:rPr lang="es-CO" sz="2000" dirty="0"/>
              <a:t>no saben ustedes ponerse de acuerdo siendo padres maduros y adultos con el tema de la disciplina, ¿cómo esperan que </a:t>
            </a:r>
            <a:r>
              <a:rPr lang="es-CO" sz="2000" dirty="0" smtClean="0"/>
              <a:t>sus hijos </a:t>
            </a:r>
            <a:r>
              <a:rPr lang="es-CO" sz="2000" dirty="0"/>
              <a:t>puedan creer que ustedes conocen el camino a la sabiduría?</a:t>
            </a:r>
          </a:p>
        </p:txBody>
      </p:sp>
      <p:sp>
        <p:nvSpPr>
          <p:cNvPr id="4" name="AutoShape 2" descr="data:image/jpeg;base64,/9j/4AAQSkZJRgABAQAAAQABAAD/2wCEAAkGBhQSERQUExMWFRQVFxgVGBcXGBcYGBgXFRkVFRYXFxgYHCYeFxwlHBcXHy8gJCcpLCwsFR4yNTAqNSYuLCkBCQoKDgwOGg8PGikkHyQsKSwsKiksKSkpKSksKSkpLCkpLCkpLCwsLCksKSkpLCkpKSwsKSksKSwsLCkpKSwsKf/AABEIAKQAxAMBIgACEQEDEQH/xAAbAAACAgMBAAAAAAAAAAAAAAAFBgMEAAIHAf/EAEQQAAIBAwIEAwUFBgUCBAcAAAECAwAEERIhBQYxQRNRYQciMnGRFEKBofAVI1JiscEzQ3LR4SSSFzSC8RaDk6OywsP/xAAbAQADAQEBAQEAAAAAAAAAAAACAwQBBQAGB//EACkRAAICAQQBAwQCAwAAAAAAAAABAhEDBBIhMUETUWEFFDJCIoGhseH/2gAMAwEAAhEDEQA/AHae7JofcXjdulTuDVWYVfijtPmc8/UXDKMlzn0qW3nqpN1ryJiKpmlJE2BOErIuaIvdifT4kaOTInmvT+md/MiprSzMgBtrmKePGyTMI5l6bMfvH1x2ohbyZ28/1iqd3y3A+/hhT5rt/euXKVOmfR405JOIO4mskTBJozGxGRnBVh/Kw2NCJbjcUZYNACh1T25+OGQ5wP4o26qw7VWveXCyGa2f7RCBk9PFj8w6d8eYrFT6GqUlxIHxzVL41D1HlvW4NA4FMZlma42obLd1Yk6daHOu9bGJ6UqLdtdUxWdzkClZIcb0asmOBQyoKKGa0bNEwo8qD8MycUaC5xikSYdG0UJPTJ/GvJbIimDhXC8DJG5q83DR5UG6jzd9iS0WO1QSzaabrjhg8qD3/DR5frvRbjBSvb2hclzmjPEOHb7UDubPHnRo0ikf0qtImehrcxGt0tqKzyVkHgGsq8LA1lBYWw6a2KqzpVh6rTCuxA/Oo5mwNdrUMcdWblKrqp8qbLhHR08txbgWrSt50O/aCKcM66vLODU5uFC6iwx552rn5VZ3MMnEkuLTUMil1o5IZdcTNG46MOjeYI6EedHbXiWr/Djlk/0ISPr0qSXhs8u/2Nx2Gp41P0JqWKlF8FryQkuQNxKJLq2e7jQRzRMFnQbK2dg4HY5/vS/Ih9TRuThtzbJOJInWOZdLHZl+LKklTgY33qsI879Qf/aqHKkLxK2wP4BPStk4cSaY4OF7g42NGYuEDA2pE89HT0+i9RW2KcnCzgGt49sDFN01gMYxQq74b5ClLJfZbl0W1XEk4VONqc+BWIc5I2FKHB+HsBqIp35dLDY9KCTshljnFcoOhBWxFZXjUvkmsU+cuZZY2W2tFD3Dq0jEjUIo1++V7knYDzoD7MYJZY7triR5JhPobUxIGEB2HQb+VWuG8Rj/AGpxG51DwY4o4zJn3Qy7sAe/TGPMVb9mdk/hXM7roW6naVF76Ox/Gq2lCFCk25E3EeFjypdu+EbmnTiUqrSvf3nXAqdMqSAf7JGelXLTgQJ+GiXDLIMcnrTfw7higdK1sJz29CzDytt0rKeRHXtBYPqs5b+1WrQ8WPcUSVYm7f1rRuGxnpXZlqVE+Xx/TYy5oGftMHqDVbi9+RA3h7Mep9O+DV+84OFVmBzgE4+W9UL/AIaYoSzkHIxgeZ/4oPuFMthoViGrl6wszFCixI/ioXywDEsmkMGJ3B97NFIeUrVW1CBM/iR9CcflStyXZFZbcdxHLO3osmmNM+WdOcV0HNTZW0+AkaqoGwGB5dvwA6VlbEVqaVYSNcVz7m3gotXEyD9zI2HXtGxyQy+QO+3auhmqvEbBZonjfdXGD/Yj1B3/AAokw4y2uxIsVK7EHFF7ScDYjag0Ie1kFvcbg7RS9m6AKfI0xJwo9hUuVNOmfV6fLilitGPAG6VFHwzV22q9aWxG1b39wsCF3IVF6k7fh8/TvSb9jJZtvCZWXh+PlVmFinT60Fvr+5kiMmPs0O2nK67mQt8Kxx9EJPTNVuG+zd5v3l5NLvuIteSB/O/TPoop0cTq5OiDJrb4qwhx/npbMY/xZWGRGD0/1Ht8utBrvjpmj1XczuZDpSytgUDk9UaT4nxtq3xvjejEns2sGLRqsiyKAxYSNkatWnc7E+6e1Ky8Ifhd6hm/eRuPDimPRD3BHQN2P1FVwUUvk585uchh4XyzqCtdKqIp1JaRgLCh83xvK/z2o5fcZIGAcAeVCJuIfrNDbm/8zU7uT5KIxSRYveJZoRNckmtbi89RVWK4ywyRRJB3wN/BlOBThYjalLg0y7bj6022coI2NAxLZZrKysoDDlKzEdDXou286qms113ZwXsfO4sjX7Fme51D3ug38hjoc4x+hVaCNrpw7gmFCFVR1kc9I1z1J7n7o61pDbm4mWBTpBy0j9lQbmnngHD0AEgXSmNMK/wxn73+p+pPyqWSjDwdDfJrss8G4X4QZnwZZCC5HQYGFRfJVGwolVDifGooMeI2MgkABmOF+IkAbADqatxTBgGU5BAIPmDuD+dTO3yDRJmsNa0M4jwkuuI3MZzuwL9OpAw2FJ6ZxXkrNRl5dtFPHt+7l2YkjSrfdwT0J8jsfQ9bHE78RKPeALMqAHG5LKCAO+xoY08kqyRSo8Sn3FdVc6sdydLAD59a3iEeUJkjcQJoYEhyGypzliSCAuN96YkaDOMuLm8SHHuW2JXPm7D3FHyFMwnRE1OwVR1ZiAB+JrmFvzZGivIMyTzSO5GMKuSQmo99gNhQLinHHkJLvqft5KP5R0HzpTxSyS+DqqcMeNJPnydbueLQiFrhZVaMfeXfJzjSPXfp60ItA0kgluPjBzHASNEOMbv1Bk3BJOQmoDdjikrl258OMs7HSG8SNNsBj7gk8tRwQoIx8TnZQCzcvXLSHUpAUH3pM43Gfdj1ZwBn4jkgknd22KOBQticmeU0kdDt7YaUyASu4ODsT1OG3B+e9TtsPL9da1t0AUAdAPX++/1qvxgkW8xHXw5Mf9jUjt0CDeU5jNHJcMMePIXXfP7tcJF+Sk/jU3M3C1uLaWE41MjFegOpd1YeWDgZ9a15RXFja5GP3Me3lt+vrVDnhykDTxEeLbAsRnrHJ7jK3mCNx6oKYuZAPoSeEXHiwoxJ1EYPfcbGrEnDifvflQHg11ohQam6Z7Hck570at+KjHxf1H+9FOLT4KISTRj8vM3esTlNqIwcUX+L8x/cURgvge/5A/0pTkxySIuEcuOuNs012VmydV/OgyTn+MCtjdS9nH4NSnJh7LGnUfKspQa+uAerfUVlZZ77d+6Ebxq8aYDc1OLAmq3F7UJBIehxj6kCunLUt8I5WPQwiroJ8vcWWGFj4YkmuNTMGYIEhHurqPYHc4AzRoceu2+ARKO2iKaTp2yMA0mcH50htzKxh8R2KomcBVjjXSNyCcnc7Uf4Rzrc3LOdMMMMYDSO2ptC+W7DLHsKXl3ttoowQw0lJWyS8N27EyI8mqF4QwgkTQJNOWxg6unSp4uN3UShSyqFAA120y7AYG4OOlSWN7fXIMtvJEsP3PFjBZ/MnQfdH51bkv7+IZe3inGN/BkKttvsrjc/jSqyDt2numv9lM84XAXP/TPscYLoxOD0BJ36VS4NxVYJVdUmkUwATFQ5zMTliVkIyR0Gnzolwz2g2tw3htqjkORokXuPiGQCNvXFFpeFQSAMEUg9GQ6c+ZBQjNA8ko9oasGGf4rj4/6A+Zud42tykLskjsqHUjoyKxwzbjGw7g96WOYRFphhtUR9QPvIA7scgBcjJydzk07y8tJjAllHzKOPo6Z/OqU/JatvrQn1iXP1Ug0azo99hD9W/wCyjy37LpH0vdZjUf5an327e8Rsgx2G9UvazwMQfZzDDogVWTIHuhy2fePXJHcneix5ObtImPTxV/pJUU/Jjuul2RxnOGecjI6bFu1ZHN/K2b9nxSaOUq5bAGTnoP1+utdQ9n9uR4YY+8Dnc4CjboAdjjAz69VzpaAezZM9If8A7p//AGqf/wAPI8H/AAvX92x9e79O9NnqIsBaB+WOlzzLouFh8IspdIzIGXAeUFlGj4iPMjpRmWPUpHmpGevUEf3rm8nJGFKLKFjLByuhgupRgMff/vQ9uU1U/wDmbdc+so//ALUjh9BPSV+yOpnTBFv7scadT0CoP9hXN+b+a4Zob54XLD7PBEcqy5Z5ZOzAHOnPTzqp/wDDk7oyRXcbAjBCzTFW3BwyFmGPMZodzdwy8dJ/EVP3zxuxUEqDCpVAr5yo3OzDr3o4OKfIqWmlXHJHAsfhRjG4Rc/PSKrOi9jirPD7WOWMFM7e6w7qVABBFbTcBONs0fFmPhFVXI71PHxF16f2qtJwiRRVRo5FPwmi2WBvSYwR8yOOtSHmofeFAYZc9a2ksyRtg0pwiPjlkug4OY0Pf8zWUrNYN5VlZ6cRvrz9joD5NAubomW2Y9iyj86eBZqKWPaGALM4O+tP60vHNOaSGTwbcTbErlnh4laWRt0t4mmI/iYbIvyycn5VY4BHJcIYEyFaQNKRkl2ORGmR0UYLH69hVfg9/wCHZ3wHWRYYwfm7ZH0Bo77LEBnG+CNcmMgAgKEB65O7H5ZNdOfTOGrj0dQ4XYiCJI16KOvTJJ97btuTVkmvNVas2P19TSPIqjmftGshBe2s8RCPIfex1LIUAbA65DY9aM2PL5ae78K4lt5EmGkRldGh1DjMWnDb6hn0oJx7iP2mUzrhvEb7HZqd8+8PGmA/1YA9BV3h/HY14peyFwIEQa5CfdBCoAM9znO3p0r0lcqLI7libRd4zxG/sYWllltZ41P3leOQ5OABpypNa8Q56lt1DT2bBSFIeOQMp1glQCwGTgHalviPFf2uZmGVtrdW8ND1eTTq1vj5YA7ZpO4VxiSWe3jdz4XjRe4WJQDWCMA9cZIye1Z6MJeBiz5YpWzrk/PXhyPG9pcB4wGYAxHCsMq2dWMYqI+0OPwBcG2uRATp8UounOcYzr89qK838rRX0iyeM0R0NFJoAJliJB0b7Agjrv8AEaDe0+BIuE+FEoWONosAdlU/7n86COniLl9U2yUU1ZJw/neS6BNrYTzKDjUTGijPnuTWXv7SZNc8ttw2LodbK8mMdc/Dn5b9KW+ROPzETJa7yyEJGmnKr7pYyFjsMZyep7knYFvsPZQjN4l7O93JkEM5bG2+ACSADt27eteeOEGOlqckuLEWSKGeO5AuJ7qREQiSXUigPIFLpHqyQBknPan3g3sesYRmVftDjcmTITPTZF2I+eazm3h6rd2yABY7i3mtMAABSoEiYx+P0oj7P+MPcWmuTPiLLKrg9QytjH0rHL2BnbgmWbvkeykXSbaNfJox4bD1DJgik/i1te8LJdWe9sgPeDnM8S9znHvKB36eeK6XmtSc4B3371lXwwI5JQdpnFTxu3W9WS2YeDcxlmUbaZUO+V+6SPwpxs7lHFcy4hamZpLqO0MOiZ0YxZeEEH/MT44SRg6h7pz0G9XOEcWM0LiNsSBWGnOd98YI6+hFM9L2HPLu7Oh8MvIbhGaM6wrtGf8AUhwfw7/jUz8CVt8Uictq1lZ295Hl7aVdNyBu0UqFkEmP4caQflT/AGHF0kUMrAgjIYd/pTY2uEc3Mo3b4KknLK+Q+YqA8ugdOvpTNHLnvn+tSmIH1/rU2QswNoUTwQ/oVlNZi/RrKnss3gK6urhhk+Dar11TuC//ANNDgfiaA8ThspcC54qZMHOhFULkeQVSf61lzyP4cjSPGb1TuQzlZR5+j/Wg3H760hjJtY5YLg+4VJkQqpBzlSSD5fjVGPZdRF5o5nF75FtOXeFurInEGAPvDJAUMoIycqM7H060Y5d5MaFxLbXyOpTRnQrZAPTZsdf75rTkj2fIiR3FwA0jKGVCMqmd1JB6nGOvTNN8vCYjnCBSe6e4fPquO+9UtnObK44jcKSJIAyj/MR0Gf8A5bYbP+1L3O/PMMVnMqSjxmXw1j++C+xJXqAATRV+HXEWTDcGQbnw58d9zh1AIz0G22aSOLcy2NzLJbcThEMsZ0iVc4GRnZxuOu2QQetYjYqxQvOOyST2sVr75hhWKIKN/EZAZGHmQxbf8ap3/B5445I/EysdwIfDXPvTFdyPMjGnNOnB7deDTGXQs9nNpC3SgM8XXZgPuknfHXHntQ6xYLHa3Mz64vt9x4soDYOsaVk9BkE+YyK82UR6op8gXTqtzBj35Yi0YJxlgGQ/XP5VZ5V5fiuVvI0QrOiQmLXgMsigFwFB7uuM+RHnW3ALmGbiCGFGUJHKdxjK7LEfMgrg743Y0Rim8HjWs4EYtmd2P8KqxJz55AFbfsY+UM/BOYmmiWTOCdmX+FhswPlvmqPO90ZLKcE7ac/9pB/qKGcu8bS5urp4wRHKkUuOySEYkU+ue/fFScyxtKbe0XrdSiMkdkBDMR+BH0rpxcXj3NHyGXTThroxT83/AF2Nvsc8I2KlImUqShkYYDliGfS33veAyceQGQKftVCrm9is4UjRBsBHDCmNTnoqoCfq3bcmlb/xWtxxGW2dwsSKqiQn3fFGoyLkD5DOfumuJJOTs+vD3O3L7XlsUjbTNGwlhbykXoD6EZH41yvl32hNZXrC7jZDJpS5XGMSJsk4XzK7MB12IzXY143ARtNGRuc61xgHB/PvQjjnK9pxOINLGdx7koGiQKDsQepU9cNt6d62DXTPOTqje4eQBbizdZomBYw6hpk1Y96GTfQ3X3TsfSrXCeYIrjWFOmRDh4n910Pmy9ceRG1cm4nZXHA50SzvPGMh/wDKFSzEebIpIA9RpNF5uare5ljS/hl4deKR4dwm2PQSY+H+Vsr6ii2mUGOL8Nm4ddve2sbTW8+91brjVkf5sa9+p2Hr2Owfi3KFtfp9r4XIkc6nLINlYjqsiEZjf8MH86bbDj00LCK9CjUcRXMf+DL1xr7Qudtjsc7GpuK8oQSyeKmqC47TwNof01Ae7IPRga3dRhynlrnO44dDNDNYs8XisZNWsBNYGpCCpGCPPrmo7Xj8EFyBbSf9NN73hE5+zufu6hlSD1GCfXpXXuExzAyLcLGz+6BMihfGUatOtdyrLkjG432x0pV5y9lkN1mSDTbz9cgYjc/zKOh/mH50cMiTBlFSVMmsOMetHIOI56/81yA3l1w6QJeRMFOwYbhsd1bOG7dwfSug8Ou9QUg7HcGjzKMo2hWCE8cq8DULs/xD8RXlDY5tu1ZXO2nSsMyoa5P7TpD9pjzviMYH/qOfn2rsN2tch59Hi8RiiHX92hx2Luc/ka3TL+ZVqpXhHDh3NN0ssUFxZMryY0vEcxhdsluoXA7Zo7xLi0UIUyyJHqbSupgMn0z+t6tlsDH69KW+b1tmiAuIfHLHRHGF1SM5xtHjBXtls7bZq2jhp2ws/EEDomoanBKjuQvxEY7b9a4HcwXN5PenZvDZ7iTOekRZFUY36E4A9acYrOPg8Ek7j/q7gFIYVYuYx2RWO7YOCzegUUxezPkw2ts/jj97cYLr10oAdKn1OpifU0GSWxFWGFtibyzaXdtZLcRYu7aVW8W2IOVALKSmcg98/wBKLcncQgaQ2ihZLK6DSQq4B8ORdLywOD17MPw3NR8jQyRHiVoH1xwF1jOejMJBt5ZwOnfPnU/sx5Ohkgtb3U4kRpNSqfcdlLKrN3BAOMjrWTrbYUL3NDjNwyNWLrGocqELAAHSvRcjsKWeO8oC6ljcuUC5V1H+YjFToPoSD9ad546jtrTfNLhKg5inw3lZLQSaT8blyTgbdVXyAGT9TVDlK7F3xuMoNUdpHIdXUF2GnIPTqQB56at+0a6aSS24fCdMl24DN/DHkD+zH5JjvTDxOCDgvDZpLWJQ6Iq5PxO5IUNI3VupOM7b4qyWd7NiRzIaVLN6suwfzjxjN20Fm2u9kQI0uxWzgO7YI6M3Xz6dOlUX9ilpMihJZY3AwWz4gc9dTK3TJydjV32b8ueBZJI4/e3H76Rm65JyoPfpv82NT8ev5p7iPh1tIYmZfFuJVzqih7BT2ZievrSOlSLY8P4FPlv2ap+0vCWc3EFppedtOlDL72iFVyQx65z5kU68wcz3E119g4cFMwGZ7hslIAemR3f9Yonc3NrwmyLhQkUQyAPikc9Mn7zMep+daeyzhBgsRJKhWe5Zp5c7sSxJQN8lI29aCUqVsJLcyzy77PobQM+Wmnf/ABJ5N5G88E50r6CpON8pRXMbRTIGQ5+YPmp7EUzhq9OKlcndj1wco5EkdJLvhV1iVbfGgsM64Xz7pB6gZU+mfSmrg9pJDrjZg0SkeEd9Wg591/Mqe46g0D5zH2DilvfnaCeP7LM38DdYnb02H/aaayR+vyqvdaslmqYF5yvZobOaW3IEkYDgEagQD7wIyNsZO2+1VOXua/tGFddLsC8ThXWOeMe60kQkAYYPVTv0O4qxdXDW0jMwaS1kOpmGXaFjjVlerQt6fCc7YOy/fcmRFo54ppFtU1z+FESdLMmNdsU95M9So2OOlae74GHmbha3FrNE4GGjbHowGpSPxA3pA5P4rrsoi27AFSenQ4H5YrolhcpLCjRv4iMuA+ck9jnYb+YwN65Dyupi8e1f3ZIZGOP5c4/HfH1oZPgo08N89o6LxTFZS84Oa9pG5HS+wmdN5z5gFnbtLjLH3UH8xBwfkAM0j8k8uK9x9ouJg1ypEng5GpdQJV5c+YOQB0FN/N3A/tkOjVodWDo2OjDPX03pSe7mtJvtF1YeJJjS1xA2Tp2BYx+e25GKdp3Gvkg1UMnjofnk/X+1c85w55FrcmOELJdNpjBbZIVbom53Yk6j0Hw56VBBzhZwTSXP7QnmEinFswY6WJBxg9PIUnIjzSxqsLNdS3H2mXIzoQEeGjZ6DGWPzWqW/BBDF22H7HgMo41ai5l8eYIZ5DtpXTq0oox0GB/xXW43O36+fzpEnuVXjqE97Rv/AMzj8qcoeKJUmf8ALgtwcwsQvZ5Hi94op6/aBnPlrm/3ov7IziyljHSO5mQegBU/3oZwu7jXjPEXUhY9ETsSQFDDTkknYbk/WpPZlx6JBeR6wSbh5QNsaJB7pHnuN8eVMmrghcOMjQ/MtSouBQ0cajJqjzBzelvbSSjdlGEX+J22Rfr+WaXGLDmwFdCOfjfiO2IuHW/iuw6K5JYBvkGzjvjFeRyy8c8N5VEPD43LrHks9wV2GvsFGPzOPQXzhy+1hwh1Zy9zeTxfaH/ib3n0D+UH+p86cuEeHBDHEhwI0CD8BufmTk/jVCVk0m1yFOK8Xjt4XlkIVEGT+G2lR0ztgCkflUrD9o41fM0azHMUQyW09E/1EjZV6dT8qvE7+O84zDaXD4t4gHVN8SzEalVvTsPxHerM9z+0uKSRybWtgQFi6K8u41MPIYOB5L6174PXxbCfCuHy8VmS7vU8O1Q67a2ODqJz+9m8z0wPyx16Mtzmgqz7bV5HeYNInEdjkGxd1sLz1oHJdeteJeUhoeGOIWsVzE8Myh43GllPcf2Pr2xXPpeGX/CwRAPt1mPhjY4uIl7hTj3x9fkKcY7v1qQ3NeU3ANYlPgTuHe1C0lOk+NHKM6o2icsuOudINHuG38MqBoHRk3+Dovcgjqu+diAaE8z8rQXYy40yr8Mye7IpHTcfF+P5UB5P47Mt5LZXSrJMi5FwoGp0GDiQ99sYPntTY5FPoXm0ssXPgZOH8LMFxOU2hm0yBR0SUZWTA/mGltu6mkXn+AW/Era5AwswMcnllcDJ/Ar/ANtMEXMUslwsq5FkJWtydDYLMMCYyfDjxRoAHnk9aGcwXq3zz8PkXw7iMl4GOdDBRqUjuCVJB/4pnnkTBuMk14I5UGTWUv8ACeZSiGOdSZI2MZPXOnbc+dZU7xSPqI6/HR2W4uyKD3N2d6LTWtDbmxJrEjheoxeu1TOrQgb+LSuQfPOM56Uscs8xJZHwpkMcjSkzzkEh4wGZTq8ycDHrTrPw0+VUJ+EE9V+tPhPaxU4eouRXuuLi54k1xFkxJEIw5BAY99OfmfpRQcVI757VYl4SfKqU/Cz5Vrak7NhHZGkDOUOKrGeJSS6TIRq8Nse+F1nAU/EPh+tWebbmKG8tzBoB8N45ETA0rsy6gOnU/SqXEuXlc+8uT59D9e9UF4HoyFXB8/P5nvTou1QhwqW4Lrx8+f51DYo1/wARtYgGaONxJLjoqhs5J6DYAf8AqoXPw1sEA4PY05+yHjFvCr2rr4V05yWY/wCN1wFJ7gfd75JopcGSZW9s3Gmku7a0Hwppmbz1Of7KM/jVSPmDSCzNt1zmgvM05ueLXT9lcoPQJiMf0NQz8Lb3HVQ7I2oRsMq+OoZScVilRqjwNvJPLn267/aEylIY9PhatjKyZxIfJVxn1wB2NQctcX1TXk46TXDMp81XIH9ak437RftdolraxtHLINEw6CFFwCqkbEH5bDIqvw/hXhxhFGy/n61sXyLadDhbcb26163HAOtLUcTDOaq3EhFFtsDdQ8txQMuRUY4lSlZ8ROMZrWTiuM1LKFFcP5DqvE6sRcTB2zvSLDxarsXEtwc1LNHb02nvsb5bqkvgd4q8UvVlYJNMiiFjsNIB+H1+E476aLLf6hQzjHC4rgDxVBI+FgcMPxG9BinsfJbqNE8+PbHsH8Ft5bCGaDiEavaM2lWaU6Y2c4aYRL7zjYHYagQMY3NXrrmq3t2RpXjudOpIruLR4hAX3tUZOpfIsPdJ6ULXlW2VssrOR/G5YfSrUlnCSP3cef8AQvbp2p8tRH2IYfQ83cpJf5BXKfDswFnUFndmy/Ug433rKMmQVlJeaRfH6XFKjqxFa6c1lZTEfMmR2ik7ivJLFfKsrKxhop3FgnlVF+HJv7tZWUcQZAu74enlVBuGp5VlZVMBM+ihJZL5VTvuAxSjDL0GQRswOQNj2615WU2QEQdyrwdFEh95iXIJY5Jxj0pqtuHJkbV5WVPIph+IQHCYhlgoBYDJwN9u56mrEdgmOlZWVkQJdEUlkuOnegfGLdRnArKyqIPkkn0KxkIY4qldznzrysosvY/T+DSC5bV1ovZzHzrKyufPs+x04ZtZTUkkprKykeTpYvyK8kp2qpJKc17WVnkvpURGQ1lZWVhGf//Z"/>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QUExMWFRQVFxgVGBcXGBcYGBgXFRkVFRYXFxgYHCYeFxwlHBcXHy8gJCcpLCwsFR4yNTAqNSYuLCkBCQoKDgwOGg8PGikkHyQsKSwsKiksKSkpKSksKSkpLCkpLCkpLCwsLCksKSkpLCkpKSwsKSksKSwsLCkpKSwsKf/AABEIAKQAxAMBIgACEQEDEQH/xAAbAAACAgMBAAAAAAAAAAAAAAAFBgMEAAIHAf/EAEQQAAIBAwIEAwUFBgUCBAcAAAECAwAEERIhBQYxQRNRYQciMnGRFEKBofAVI1JiscEzQ3LR4SSSFzSC8RaDk6OywsP/xAAbAQADAQEBAQEAAAAAAAAAAAACAwQBBQAGB//EACkRAAICAQQBAwQCAwAAAAAAAAABAhEDBBIhMUETUWEFFDJCIoGhseH/2gAMAwEAAhEDEQA/AHae7JofcXjdulTuDVWYVfijtPmc8/UXDKMlzn0qW3nqpN1ryJiKpmlJE2BOErIuaIvdifT4kaOTInmvT+md/MiprSzMgBtrmKePGyTMI5l6bMfvH1x2ohbyZ28/1iqd3y3A+/hhT5rt/euXKVOmfR405JOIO4mskTBJozGxGRnBVh/Kw2NCJbjcUZYNACh1T25+OGQ5wP4o26qw7VWveXCyGa2f7RCBk9PFj8w6d8eYrFT6GqUlxIHxzVL41D1HlvW4NA4FMZlma42obLd1Yk6daHOu9bGJ6UqLdtdUxWdzkClZIcb0asmOBQyoKKGa0bNEwo8qD8MycUaC5xikSYdG0UJPTJ/GvJbIimDhXC8DJG5q83DR5UG6jzd9iS0WO1QSzaabrjhg8qD3/DR5frvRbjBSvb2hclzmjPEOHb7UDubPHnRo0ikf0qtImehrcxGt0tqKzyVkHgGsq8LA1lBYWw6a2KqzpVh6rTCuxA/Oo5mwNdrUMcdWblKrqp8qbLhHR08txbgWrSt50O/aCKcM66vLODU5uFC6iwx552rn5VZ3MMnEkuLTUMil1o5IZdcTNG46MOjeYI6EedHbXiWr/Djlk/0ISPr0qSXhs8u/2Nx2Gp41P0JqWKlF8FryQkuQNxKJLq2e7jQRzRMFnQbK2dg4HY5/vS/Ih9TRuThtzbJOJInWOZdLHZl+LKklTgY33qsI879Qf/aqHKkLxK2wP4BPStk4cSaY4OF7g42NGYuEDA2pE89HT0+i9RW2KcnCzgGt49sDFN01gMYxQq74b5ClLJfZbl0W1XEk4VONqc+BWIc5I2FKHB+HsBqIp35dLDY9KCTshljnFcoOhBWxFZXjUvkmsU+cuZZY2W2tFD3Dq0jEjUIo1++V7knYDzoD7MYJZY7triR5JhPobUxIGEB2HQb+VWuG8Rj/AGpxG51DwY4o4zJn3Qy7sAe/TGPMVb9mdk/hXM7roW6naVF76Ox/Gq2lCFCk25E3EeFjypdu+EbmnTiUqrSvf3nXAqdMqSAf7JGelXLTgQJ+GiXDLIMcnrTfw7higdK1sJz29CzDytt0rKeRHXtBYPqs5b+1WrQ8WPcUSVYm7f1rRuGxnpXZlqVE+Xx/TYy5oGftMHqDVbi9+RA3h7Mep9O+DV+84OFVmBzgE4+W9UL/AIaYoSzkHIxgeZ/4oPuFMthoViGrl6wszFCixI/ioXywDEsmkMGJ3B97NFIeUrVW1CBM/iR9CcflStyXZFZbcdxHLO3osmmNM+WdOcV0HNTZW0+AkaqoGwGB5dvwA6VlbEVqaVYSNcVz7m3gotXEyD9zI2HXtGxyQy+QO+3auhmqvEbBZonjfdXGD/Yj1B3/AAokw4y2uxIsVK7EHFF7ScDYjag0Ie1kFvcbg7RS9m6AKfI0xJwo9hUuVNOmfV6fLilitGPAG6VFHwzV22q9aWxG1b39wsCF3IVF6k7fh8/TvSb9jJZtvCZWXh+PlVmFinT60Fvr+5kiMmPs0O2nK67mQt8Kxx9EJPTNVuG+zd5v3l5NLvuIteSB/O/TPoop0cTq5OiDJrb4qwhx/npbMY/xZWGRGD0/1Ht8utBrvjpmj1XczuZDpSytgUDk9UaT4nxtq3xvjejEns2sGLRqsiyKAxYSNkatWnc7E+6e1Ky8Ifhd6hm/eRuPDimPRD3BHQN2P1FVwUUvk585uchh4XyzqCtdKqIp1JaRgLCh83xvK/z2o5fcZIGAcAeVCJuIfrNDbm/8zU7uT5KIxSRYveJZoRNckmtbi89RVWK4ywyRRJB3wN/BlOBThYjalLg0y7bj6022coI2NAxLZZrKysoDDlKzEdDXou286qms113ZwXsfO4sjX7Fme51D3ug38hjoc4x+hVaCNrpw7gmFCFVR1kc9I1z1J7n7o61pDbm4mWBTpBy0j9lQbmnngHD0AEgXSmNMK/wxn73+p+pPyqWSjDwdDfJrss8G4X4QZnwZZCC5HQYGFRfJVGwolVDifGooMeI2MgkABmOF+IkAbADqatxTBgGU5BAIPmDuD+dTO3yDRJmsNa0M4jwkuuI3MZzuwL9OpAw2FJ6ZxXkrNRl5dtFPHt+7l2YkjSrfdwT0J8jsfQ9bHE78RKPeALMqAHG5LKCAO+xoY08kqyRSo8Sn3FdVc6sdydLAD59a3iEeUJkjcQJoYEhyGypzliSCAuN96YkaDOMuLm8SHHuW2JXPm7D3FHyFMwnRE1OwVR1ZiAB+JrmFvzZGivIMyTzSO5GMKuSQmo99gNhQLinHHkJLvqft5KP5R0HzpTxSyS+DqqcMeNJPnydbueLQiFrhZVaMfeXfJzjSPXfp60ItA0kgluPjBzHASNEOMbv1Bk3BJOQmoDdjikrl258OMs7HSG8SNNsBj7gk8tRwQoIx8TnZQCzcvXLSHUpAUH3pM43Gfdj1ZwBn4jkgknd22KOBQticmeU0kdDt7YaUyASu4ODsT1OG3B+e9TtsPL9da1t0AUAdAPX++/1qvxgkW8xHXw5Mf9jUjt0CDeU5jNHJcMMePIXXfP7tcJF+Sk/jU3M3C1uLaWE41MjFegOpd1YeWDgZ9a15RXFja5GP3Me3lt+vrVDnhykDTxEeLbAsRnrHJ7jK3mCNx6oKYuZAPoSeEXHiwoxJ1EYPfcbGrEnDifvflQHg11ohQam6Z7Hck570at+KjHxf1H+9FOLT4KISTRj8vM3esTlNqIwcUX+L8x/cURgvge/5A/0pTkxySIuEcuOuNs012VmydV/OgyTn+MCtjdS9nH4NSnJh7LGnUfKspQa+uAerfUVlZZ77d+6Ebxq8aYDc1OLAmq3F7UJBIehxj6kCunLUt8I5WPQwiroJ8vcWWGFj4YkmuNTMGYIEhHurqPYHc4AzRoceu2+ARKO2iKaTp2yMA0mcH50htzKxh8R2KomcBVjjXSNyCcnc7Uf4Rzrc3LOdMMMMYDSO2ptC+W7DLHsKXl3ttoowQw0lJWyS8N27EyI8mqF4QwgkTQJNOWxg6unSp4uN3UShSyqFAA120y7AYG4OOlSWN7fXIMtvJEsP3PFjBZ/MnQfdH51bkv7+IZe3inGN/BkKttvsrjc/jSqyDt2numv9lM84XAXP/TPscYLoxOD0BJ36VS4NxVYJVdUmkUwATFQ5zMTliVkIyR0Gnzolwz2g2tw3htqjkORokXuPiGQCNvXFFpeFQSAMEUg9GQ6c+ZBQjNA8ko9oasGGf4rj4/6A+Zud42tykLskjsqHUjoyKxwzbjGw7g96WOYRFphhtUR9QPvIA7scgBcjJydzk07y8tJjAllHzKOPo6Z/OqU/JatvrQn1iXP1Ug0azo99hD9W/wCyjy37LpH0vdZjUf5an327e8Rsgx2G9UvazwMQfZzDDogVWTIHuhy2fePXJHcneix5ObtImPTxV/pJUU/Jjuul2RxnOGecjI6bFu1ZHN/K2b9nxSaOUq5bAGTnoP1+utdQ9n9uR4YY+8Dnc4CjboAdjjAz69VzpaAezZM9If8A7p//AGqf/wAPI8H/AAvX92x9e79O9NnqIsBaB+WOlzzLouFh8IspdIzIGXAeUFlGj4iPMjpRmWPUpHmpGevUEf3rm8nJGFKLKFjLByuhgupRgMff/vQ9uU1U/wDmbdc+so//ALUjh9BPSV+yOpnTBFv7scadT0CoP9hXN+b+a4Zob54XLD7PBEcqy5Z5ZOzAHOnPTzqp/wDDk7oyRXcbAjBCzTFW3BwyFmGPMZodzdwy8dJ/EVP3zxuxUEqDCpVAr5yo3OzDr3o4OKfIqWmlXHJHAsfhRjG4Rc/PSKrOi9jirPD7WOWMFM7e6w7qVABBFbTcBONs0fFmPhFVXI71PHxF16f2qtJwiRRVRo5FPwmi2WBvSYwR8yOOtSHmofeFAYZc9a2ksyRtg0pwiPjlkug4OY0Pf8zWUrNYN5VlZ6cRvrz9joD5NAubomW2Y9iyj86eBZqKWPaGALM4O+tP60vHNOaSGTwbcTbErlnh4laWRt0t4mmI/iYbIvyycn5VY4BHJcIYEyFaQNKRkl2ORGmR0UYLH69hVfg9/wCHZ3wHWRYYwfm7ZH0Bo77LEBnG+CNcmMgAgKEB65O7H5ZNdOfTOGrj0dQ4XYiCJI16KOvTJJ97btuTVkmvNVas2P19TSPIqjmftGshBe2s8RCPIfex1LIUAbA65DY9aM2PL5ae78K4lt5EmGkRldGh1DjMWnDb6hn0oJx7iP2mUzrhvEb7HZqd8+8PGmA/1YA9BV3h/HY14peyFwIEQa5CfdBCoAM9znO3p0r0lcqLI7libRd4zxG/sYWllltZ41P3leOQ5OABpypNa8Q56lt1DT2bBSFIeOQMp1glQCwGTgHalviPFf2uZmGVtrdW8ND1eTTq1vj5YA7ZpO4VxiSWe3jdz4XjRe4WJQDWCMA9cZIye1Z6MJeBiz5YpWzrk/PXhyPG9pcB4wGYAxHCsMq2dWMYqI+0OPwBcG2uRATp8UounOcYzr89qK838rRX0iyeM0R0NFJoAJliJB0b7Agjrv8AEaDe0+BIuE+FEoWONosAdlU/7n86COniLl9U2yUU1ZJw/neS6BNrYTzKDjUTGijPnuTWXv7SZNc8ttw2LodbK8mMdc/Dn5b9KW+ROPzETJa7yyEJGmnKr7pYyFjsMZyep7knYFvsPZQjN4l7O93JkEM5bG2+ACSADt27eteeOEGOlqckuLEWSKGeO5AuJ7qREQiSXUigPIFLpHqyQBknPan3g3sesYRmVftDjcmTITPTZF2I+eazm3h6rd2yABY7i3mtMAABSoEiYx+P0oj7P+MPcWmuTPiLLKrg9QytjH0rHL2BnbgmWbvkeykXSbaNfJox4bD1DJgik/i1te8LJdWe9sgPeDnM8S9znHvKB36eeK6XmtSc4B3371lXwwI5JQdpnFTxu3W9WS2YeDcxlmUbaZUO+V+6SPwpxs7lHFcy4hamZpLqO0MOiZ0YxZeEEH/MT44SRg6h7pz0G9XOEcWM0LiNsSBWGnOd98YI6+hFM9L2HPLu7Oh8MvIbhGaM6wrtGf8AUhwfw7/jUz8CVt8Uictq1lZ295Hl7aVdNyBu0UqFkEmP4caQflT/AGHF0kUMrAgjIYd/pTY2uEc3Mo3b4KknLK+Q+YqA8ugdOvpTNHLnvn+tSmIH1/rU2QswNoUTwQ/oVlNZi/RrKnss3gK6urhhk+Dar11TuC//ANNDgfiaA8ThspcC54qZMHOhFULkeQVSf61lzyP4cjSPGb1TuQzlZR5+j/Wg3H760hjJtY5YLg+4VJkQqpBzlSSD5fjVGPZdRF5o5nF75FtOXeFurInEGAPvDJAUMoIycqM7H060Y5d5MaFxLbXyOpTRnQrZAPTZsdf75rTkj2fIiR3FwA0jKGVCMqmd1JB6nGOvTNN8vCYjnCBSe6e4fPquO+9UtnObK44jcKSJIAyj/MR0Gf8A5bYbP+1L3O/PMMVnMqSjxmXw1j++C+xJXqAATRV+HXEWTDcGQbnw58d9zh1AIz0G22aSOLcy2NzLJbcThEMsZ0iVc4GRnZxuOu2QQetYjYqxQvOOyST2sVr75hhWKIKN/EZAZGHmQxbf8ap3/B5445I/EysdwIfDXPvTFdyPMjGnNOnB7deDTGXQs9nNpC3SgM8XXZgPuknfHXHntQ6xYLHa3Mz64vt9x4soDYOsaVk9BkE+YyK82UR6op8gXTqtzBj35Yi0YJxlgGQ/XP5VZ5V5fiuVvI0QrOiQmLXgMsigFwFB7uuM+RHnW3ALmGbiCGFGUJHKdxjK7LEfMgrg743Y0Rim8HjWs4EYtmd2P8KqxJz55AFbfsY+UM/BOYmmiWTOCdmX+FhswPlvmqPO90ZLKcE7ac/9pB/qKGcu8bS5urp4wRHKkUuOySEYkU+ue/fFScyxtKbe0XrdSiMkdkBDMR+BH0rpxcXj3NHyGXTThroxT83/AF2Nvsc8I2KlImUqShkYYDliGfS33veAyceQGQKftVCrm9is4UjRBsBHDCmNTnoqoCfq3bcmlb/xWtxxGW2dwsSKqiQn3fFGoyLkD5DOfumuJJOTs+vD3O3L7XlsUjbTNGwlhbykXoD6EZH41yvl32hNZXrC7jZDJpS5XGMSJsk4XzK7MB12IzXY143ARtNGRuc61xgHB/PvQjjnK9pxOINLGdx7koGiQKDsQepU9cNt6d62DXTPOTqje4eQBbizdZomBYw6hpk1Y96GTfQ3X3TsfSrXCeYIrjWFOmRDh4n910Pmy9ceRG1cm4nZXHA50SzvPGMh/wDKFSzEebIpIA9RpNF5uare5ljS/hl4deKR4dwm2PQSY+H+Vsr6ii2mUGOL8Nm4ddve2sbTW8+91brjVkf5sa9+p2Hr2Owfi3KFtfp9r4XIkc6nLINlYjqsiEZjf8MH86bbDj00LCK9CjUcRXMf+DL1xr7Qudtjsc7GpuK8oQSyeKmqC47TwNof01Ae7IPRga3dRhynlrnO44dDNDNYs8XisZNWsBNYGpCCpGCPPrmo7Xj8EFyBbSf9NN73hE5+zufu6hlSD1GCfXpXXuExzAyLcLGz+6BMihfGUatOtdyrLkjG432x0pV5y9lkN1mSDTbz9cgYjc/zKOh/mH50cMiTBlFSVMmsOMetHIOI56/81yA3l1w6QJeRMFOwYbhsd1bOG7dwfSug8Ou9QUg7HcGjzKMo2hWCE8cq8DULs/xD8RXlDY5tu1ZXO2nSsMyoa5P7TpD9pjzviMYH/qOfn2rsN2tch59Hi8RiiHX92hx2Luc/ka3TL+ZVqpXhHDh3NN0ssUFxZMryY0vEcxhdsluoXA7Zo7xLi0UIUyyJHqbSupgMn0z+t6tlsDH69KW+b1tmiAuIfHLHRHGF1SM5xtHjBXtls7bZq2jhp2ws/EEDomoanBKjuQvxEY7b9a4HcwXN5PenZvDZ7iTOekRZFUY36E4A9acYrOPg8Ek7j/q7gFIYVYuYx2RWO7YOCzegUUxezPkw2ts/jj97cYLr10oAdKn1OpifU0GSWxFWGFtibyzaXdtZLcRYu7aVW8W2IOVALKSmcg98/wBKLcncQgaQ2ihZLK6DSQq4B8ORdLywOD17MPw3NR8jQyRHiVoH1xwF1jOejMJBt5ZwOnfPnU/sx5Ohkgtb3U4kRpNSqfcdlLKrN3BAOMjrWTrbYUL3NDjNwyNWLrGocqELAAHSvRcjsKWeO8oC6ljcuUC5V1H+YjFToPoSD9ad546jtrTfNLhKg5inw3lZLQSaT8blyTgbdVXyAGT9TVDlK7F3xuMoNUdpHIdXUF2GnIPTqQB56at+0a6aSS24fCdMl24DN/DHkD+zH5JjvTDxOCDgvDZpLWJQ6Iq5PxO5IUNI3VupOM7b4qyWd7NiRzIaVLN6suwfzjxjN20Fm2u9kQI0uxWzgO7YI6M3Xz6dOlUX9ilpMihJZY3AwWz4gc9dTK3TJydjV32b8ueBZJI4/e3H76Rm65JyoPfpv82NT8ev5p7iPh1tIYmZfFuJVzqih7BT2ZievrSOlSLY8P4FPlv2ap+0vCWc3EFppedtOlDL72iFVyQx65z5kU68wcz3E119g4cFMwGZ7hslIAemR3f9Yonc3NrwmyLhQkUQyAPikc9Mn7zMep+daeyzhBgsRJKhWe5Zp5c7sSxJQN8lI29aCUqVsJLcyzy77PobQM+Wmnf/ABJ5N5G88E50r6CpON8pRXMbRTIGQ5+YPmp7EUzhq9OKlcndj1wco5EkdJLvhV1iVbfGgsM64Xz7pB6gZU+mfSmrg9pJDrjZg0SkeEd9Wg591/Mqe46g0D5zH2DilvfnaCeP7LM38DdYnb02H/aaayR+vyqvdaslmqYF5yvZobOaW3IEkYDgEagQD7wIyNsZO2+1VOXua/tGFddLsC8ThXWOeMe60kQkAYYPVTv0O4qxdXDW0jMwaS1kOpmGXaFjjVlerQt6fCc7YOy/fcmRFo54ppFtU1z+FESdLMmNdsU95M9So2OOlae74GHmbha3FrNE4GGjbHowGpSPxA3pA5P4rrsoi27AFSenQ4H5YrolhcpLCjRv4iMuA+ck9jnYb+YwN65Dyupi8e1f3ZIZGOP5c4/HfH1oZPgo08N89o6LxTFZS84Oa9pG5HS+wmdN5z5gFnbtLjLH3UH8xBwfkAM0j8k8uK9x9ouJg1ypEng5GpdQJV5c+YOQB0FN/N3A/tkOjVodWDo2OjDPX03pSe7mtJvtF1YeJJjS1xA2Tp2BYx+e25GKdp3Gvkg1UMnjofnk/X+1c85w55FrcmOELJdNpjBbZIVbom53Yk6j0Hw56VBBzhZwTSXP7QnmEinFswY6WJBxg9PIUnIjzSxqsLNdS3H2mXIzoQEeGjZ6DGWPzWqW/BBDF22H7HgMo41ai5l8eYIZ5DtpXTq0oox0GB/xXW43O36+fzpEnuVXjqE97Rv/AMzj8qcoeKJUmf8ALgtwcwsQvZ5Hi94op6/aBnPlrm/3ov7IziyljHSO5mQegBU/3oZwu7jXjPEXUhY9ETsSQFDDTkknYbk/WpPZlx6JBeR6wSbh5QNsaJB7pHnuN8eVMmrghcOMjQ/MtSouBQ0cajJqjzBzelvbSSjdlGEX+J22Rfr+WaXGLDmwFdCOfjfiO2IuHW/iuw6K5JYBvkGzjvjFeRyy8c8N5VEPD43LrHks9wV2GvsFGPzOPQXzhy+1hwh1Zy9zeTxfaH/ib3n0D+UH+p86cuEeHBDHEhwI0CD8BufmTk/jVCVk0m1yFOK8Xjt4XlkIVEGT+G2lR0ztgCkflUrD9o41fM0azHMUQyW09E/1EjZV6dT8qvE7+O84zDaXD4t4gHVN8SzEalVvTsPxHerM9z+0uKSRybWtgQFi6K8u41MPIYOB5L6174PXxbCfCuHy8VmS7vU8O1Q67a2ODqJz+9m8z0wPyx16Mtzmgqz7bV5HeYNInEdjkGxd1sLz1oHJdeteJeUhoeGOIWsVzE8Myh43GllPcf2Pr2xXPpeGX/CwRAPt1mPhjY4uIl7hTj3x9fkKcY7v1qQ3NeU3ANYlPgTuHe1C0lOk+NHKM6o2icsuOudINHuG38MqBoHRk3+Dovcgjqu+diAaE8z8rQXYy40yr8Mye7IpHTcfF+P5UB5P47Mt5LZXSrJMi5FwoGp0GDiQ99sYPntTY5FPoXm0ssXPgZOH8LMFxOU2hm0yBR0SUZWTA/mGltu6mkXn+AW/Era5AwswMcnllcDJ/Ar/ANtMEXMUslwsq5FkJWtydDYLMMCYyfDjxRoAHnk9aGcwXq3zz8PkXw7iMl4GOdDBRqUjuCVJB/4pnnkTBuMk14I5UGTWUv8ACeZSiGOdSZI2MZPXOnbc+dZU7xSPqI6/HR2W4uyKD3N2d6LTWtDbmxJrEjheoxeu1TOrQgb+LSuQfPOM56Uscs8xJZHwpkMcjSkzzkEh4wGZTq8ycDHrTrPw0+VUJ+EE9V+tPhPaxU4eouRXuuLi54k1xFkxJEIw5BAY99OfmfpRQcVI757VYl4SfKqU/Cz5Vrak7NhHZGkDOUOKrGeJSS6TIRq8Nse+F1nAU/EPh+tWebbmKG8tzBoB8N45ETA0rsy6gOnU/SqXEuXlc+8uT59D9e9UF4HoyFXB8/P5nvTou1QhwqW4Lrx8+f51DYo1/wARtYgGaONxJLjoqhs5J6DYAf8AqoXPw1sEA4PY05+yHjFvCr2rr4V05yWY/wCN1wFJ7gfd75JopcGSZW9s3Gmku7a0Hwppmbz1Of7KM/jVSPmDSCzNt1zmgvM05ueLXT9lcoPQJiMf0NQz8Lb3HVQ7I2oRsMq+OoZScVilRqjwNvJPLn267/aEylIY9PhatjKyZxIfJVxn1wB2NQctcX1TXk46TXDMp81XIH9ak437RftdolraxtHLINEw6CFFwCqkbEH5bDIqvw/hXhxhFGy/n61sXyLadDhbcb26163HAOtLUcTDOaq3EhFFtsDdQ8txQMuRUY4lSlZ8ROMZrWTiuM1LKFFcP5DqvE6sRcTB2zvSLDxarsXEtwc1LNHb02nvsb5bqkvgd4q8UvVlYJNMiiFjsNIB+H1+E476aLLf6hQzjHC4rgDxVBI+FgcMPxG9BinsfJbqNE8+PbHsH8Ft5bCGaDiEavaM2lWaU6Y2c4aYRL7zjYHYagQMY3NXrrmq3t2RpXjudOpIruLR4hAX3tUZOpfIsPdJ6ULXlW2VssrOR/G5YfSrUlnCSP3cef8AQvbp2p8tRH2IYfQ83cpJf5BXKfDswFnUFndmy/Ug433rKMmQVlJeaRfH6XFKjqxFa6c1lZTEfMmR2ik7ivJLFfKsrKxhop3FgnlVF+HJv7tZWUcQZAu74enlVBuGp5VlZVMBM+ihJZL5VTvuAxSjDL0GQRswOQNj2615WU2QEQdyrwdFEh95iXIJY5Jxj0pqtuHJkbV5WVPIph+IQHCYhlgoBYDJwN9u56mrEdgmOlZWVkQJdEUlkuOnegfGLdRnArKyqIPkkn0KxkIY4qldznzrysosvY/T+DSC5bV1ovZzHzrKyufPs+x04ZtZTUkkprKykeTpYvyK8kp2qpJKc17WVnkvpURGQ1lZWVhGf//Z"/>
          <p:cNvSpPr>
            <a:spLocks noChangeAspect="1" noChangeArrowheads="1"/>
          </p:cNvSpPr>
          <p:nvPr/>
        </p:nvSpPr>
        <p:spPr bwMode="auto">
          <a:xfrm>
            <a:off x="215900" y="-2317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QUExMWFRQVFxgVGBcXGBcYGBgXFRkVFRYXFxgYHCYeFxwlHBcXHy8gJCcpLCwsFR4yNTAqNSYuLCkBCQoKDgwOGg8PGikkHyQsKSwsKiksKSkpKSksKSkpLCkpLCkpLCwsLCksKSkpLCkpKSwsKSksKSwsLCkpKSwsKf/AABEIAKQAxAMBIgACEQEDEQH/xAAbAAACAgMBAAAAAAAAAAAAAAAFBgMEAAIHAf/EAEQQAAIBAwIEAwUFBgUCBAcAAAECAwAEERIhBQYxQRNRYQciMnGRFEKBofAVI1JiscEzQ3LR4SSSFzSC8RaDk6OywsP/xAAbAQADAQEBAQEAAAAAAAAAAAACAwQBBQAGB//EACkRAAICAQQBAwQCAwAAAAAAAAABAhEDBBIhMUETUWEFFDJCIoGhseH/2gAMAwEAAhEDEQA/AHae7JofcXjdulTuDVWYVfijtPmc8/UXDKMlzn0qW3nqpN1ryJiKpmlJE2BOErIuaIvdifT4kaOTInmvT+md/MiprSzMgBtrmKePGyTMI5l6bMfvH1x2ohbyZ28/1iqd3y3A+/hhT5rt/euXKVOmfR405JOIO4mskTBJozGxGRnBVh/Kw2NCJbjcUZYNACh1T25+OGQ5wP4o26qw7VWveXCyGa2f7RCBk9PFj8w6d8eYrFT6GqUlxIHxzVL41D1HlvW4NA4FMZlma42obLd1Yk6daHOu9bGJ6UqLdtdUxWdzkClZIcb0asmOBQyoKKGa0bNEwo8qD8MycUaC5xikSYdG0UJPTJ/GvJbIimDhXC8DJG5q83DR5UG6jzd9iS0WO1QSzaabrjhg8qD3/DR5frvRbjBSvb2hclzmjPEOHb7UDubPHnRo0ikf0qtImehrcxGt0tqKzyVkHgGsq8LA1lBYWw6a2KqzpVh6rTCuxA/Oo5mwNdrUMcdWblKrqp8qbLhHR08txbgWrSt50O/aCKcM66vLODU5uFC6iwx552rn5VZ3MMnEkuLTUMil1o5IZdcTNG46MOjeYI6EedHbXiWr/Djlk/0ISPr0qSXhs8u/2Nx2Gp41P0JqWKlF8FryQkuQNxKJLq2e7jQRzRMFnQbK2dg4HY5/vS/Ih9TRuThtzbJOJInWOZdLHZl+LKklTgY33qsI879Qf/aqHKkLxK2wP4BPStk4cSaY4OF7g42NGYuEDA2pE89HT0+i9RW2KcnCzgGt49sDFN01gMYxQq74b5ClLJfZbl0W1XEk4VONqc+BWIc5I2FKHB+HsBqIp35dLDY9KCTshljnFcoOhBWxFZXjUvkmsU+cuZZY2W2tFD3Dq0jEjUIo1++V7knYDzoD7MYJZY7triR5JhPobUxIGEB2HQb+VWuG8Rj/AGpxG51DwY4o4zJn3Qy7sAe/TGPMVb9mdk/hXM7roW6naVF76Ox/Gq2lCFCk25E3EeFjypdu+EbmnTiUqrSvf3nXAqdMqSAf7JGelXLTgQJ+GiXDLIMcnrTfw7higdK1sJz29CzDytt0rKeRHXtBYPqs5b+1WrQ8WPcUSVYm7f1rRuGxnpXZlqVE+Xx/TYy5oGftMHqDVbi9+RA3h7Mep9O+DV+84OFVmBzgE4+W9UL/AIaYoSzkHIxgeZ/4oPuFMthoViGrl6wszFCixI/ioXywDEsmkMGJ3B97NFIeUrVW1CBM/iR9CcflStyXZFZbcdxHLO3osmmNM+WdOcV0HNTZW0+AkaqoGwGB5dvwA6VlbEVqaVYSNcVz7m3gotXEyD9zI2HXtGxyQy+QO+3auhmqvEbBZonjfdXGD/Yj1B3/AAokw4y2uxIsVK7EHFF7ScDYjag0Ie1kFvcbg7RS9m6AKfI0xJwo9hUuVNOmfV6fLilitGPAG6VFHwzV22q9aWxG1b39wsCF3IVF6k7fh8/TvSb9jJZtvCZWXh+PlVmFinT60Fvr+5kiMmPs0O2nK67mQt8Kxx9EJPTNVuG+zd5v3l5NLvuIteSB/O/TPoop0cTq5OiDJrb4qwhx/npbMY/xZWGRGD0/1Ht8utBrvjpmj1XczuZDpSytgUDk9UaT4nxtq3xvjejEns2sGLRqsiyKAxYSNkatWnc7E+6e1Ky8Ifhd6hm/eRuPDimPRD3BHQN2P1FVwUUvk585uchh4XyzqCtdKqIp1JaRgLCh83xvK/z2o5fcZIGAcAeVCJuIfrNDbm/8zU7uT5KIxSRYveJZoRNckmtbi89RVWK4ywyRRJB3wN/BlOBThYjalLg0y7bj6022coI2NAxLZZrKysoDDlKzEdDXou286qms113ZwXsfO4sjX7Fme51D3ug38hjoc4x+hVaCNrpw7gmFCFVR1kc9I1z1J7n7o61pDbm4mWBTpBy0j9lQbmnngHD0AEgXSmNMK/wxn73+p+pPyqWSjDwdDfJrss8G4X4QZnwZZCC5HQYGFRfJVGwolVDifGooMeI2MgkABmOF+IkAbADqatxTBgGU5BAIPmDuD+dTO3yDRJmsNa0M4jwkuuI3MZzuwL9OpAw2FJ6ZxXkrNRl5dtFPHt+7l2YkjSrfdwT0J8jsfQ9bHE78RKPeALMqAHG5LKCAO+xoY08kqyRSo8Sn3FdVc6sdydLAD59a3iEeUJkjcQJoYEhyGypzliSCAuN96YkaDOMuLm8SHHuW2JXPm7D3FHyFMwnRE1OwVR1ZiAB+JrmFvzZGivIMyTzSO5GMKuSQmo99gNhQLinHHkJLvqft5KP5R0HzpTxSyS+DqqcMeNJPnydbueLQiFrhZVaMfeXfJzjSPXfp60ItA0kgluPjBzHASNEOMbv1Bk3BJOQmoDdjikrl258OMs7HSG8SNNsBj7gk8tRwQoIx8TnZQCzcvXLSHUpAUH3pM43Gfdj1ZwBn4jkgknd22KOBQticmeU0kdDt7YaUyASu4ODsT1OG3B+e9TtsPL9da1t0AUAdAPX++/1qvxgkW8xHXw5Mf9jUjt0CDeU5jNHJcMMePIXXfP7tcJF+Sk/jU3M3C1uLaWE41MjFegOpd1YeWDgZ9a15RXFja5GP3Me3lt+vrVDnhykDTxEeLbAsRnrHJ7jK3mCNx6oKYuZAPoSeEXHiwoxJ1EYPfcbGrEnDifvflQHg11ohQam6Z7Hck570at+KjHxf1H+9FOLT4KISTRj8vM3esTlNqIwcUX+L8x/cURgvge/5A/0pTkxySIuEcuOuNs012VmydV/OgyTn+MCtjdS9nH4NSnJh7LGnUfKspQa+uAerfUVlZZ77d+6Ebxq8aYDc1OLAmq3F7UJBIehxj6kCunLUt8I5WPQwiroJ8vcWWGFj4YkmuNTMGYIEhHurqPYHc4AzRoceu2+ARKO2iKaTp2yMA0mcH50htzKxh8R2KomcBVjjXSNyCcnc7Uf4Rzrc3LOdMMMMYDSO2ptC+W7DLHsKXl3ttoowQw0lJWyS8N27EyI8mqF4QwgkTQJNOWxg6unSp4uN3UShSyqFAA120y7AYG4OOlSWN7fXIMtvJEsP3PFjBZ/MnQfdH51bkv7+IZe3inGN/BkKttvsrjc/jSqyDt2numv9lM84XAXP/TPscYLoxOD0BJ36VS4NxVYJVdUmkUwATFQ5zMTliVkIyR0Gnzolwz2g2tw3htqjkORokXuPiGQCNvXFFpeFQSAMEUg9GQ6c+ZBQjNA8ko9oasGGf4rj4/6A+Zud42tykLskjsqHUjoyKxwzbjGw7g96WOYRFphhtUR9QPvIA7scgBcjJydzk07y8tJjAllHzKOPo6Z/OqU/JatvrQn1iXP1Ug0azo99hD9W/wCyjy37LpH0vdZjUf5an327e8Rsgx2G9UvazwMQfZzDDogVWTIHuhy2fePXJHcneix5ObtImPTxV/pJUU/Jjuul2RxnOGecjI6bFu1ZHN/K2b9nxSaOUq5bAGTnoP1+utdQ9n9uR4YY+8Dnc4CjboAdjjAz69VzpaAezZM9If8A7p//AGqf/wAPI8H/AAvX92x9e79O9NnqIsBaB+WOlzzLouFh8IspdIzIGXAeUFlGj4iPMjpRmWPUpHmpGevUEf3rm8nJGFKLKFjLByuhgupRgMff/vQ9uU1U/wDmbdc+so//ALUjh9BPSV+yOpnTBFv7scadT0CoP9hXN+b+a4Zob54XLD7PBEcqy5Z5ZOzAHOnPTzqp/wDDk7oyRXcbAjBCzTFW3BwyFmGPMZodzdwy8dJ/EVP3zxuxUEqDCpVAr5yo3OzDr3o4OKfIqWmlXHJHAsfhRjG4Rc/PSKrOi9jirPD7WOWMFM7e6w7qVABBFbTcBONs0fFmPhFVXI71PHxF16f2qtJwiRRVRo5FPwmi2WBvSYwR8yOOtSHmofeFAYZc9a2ksyRtg0pwiPjlkug4OY0Pf8zWUrNYN5VlZ6cRvrz9joD5NAubomW2Y9iyj86eBZqKWPaGALM4O+tP60vHNOaSGTwbcTbErlnh4laWRt0t4mmI/iYbIvyycn5VY4BHJcIYEyFaQNKRkl2ORGmR0UYLH69hVfg9/wCHZ3wHWRYYwfm7ZH0Bo77LEBnG+CNcmMgAgKEB65O7H5ZNdOfTOGrj0dQ4XYiCJI16KOvTJJ97btuTVkmvNVas2P19TSPIqjmftGshBe2s8RCPIfex1LIUAbA65DY9aM2PL5ae78K4lt5EmGkRldGh1DjMWnDb6hn0oJx7iP2mUzrhvEb7HZqd8+8PGmA/1YA9BV3h/HY14peyFwIEQa5CfdBCoAM9znO3p0r0lcqLI7libRd4zxG/sYWllltZ41P3leOQ5OABpypNa8Q56lt1DT2bBSFIeOQMp1glQCwGTgHalviPFf2uZmGVtrdW8ND1eTTq1vj5YA7ZpO4VxiSWe3jdz4XjRe4WJQDWCMA9cZIye1Z6MJeBiz5YpWzrk/PXhyPG9pcB4wGYAxHCsMq2dWMYqI+0OPwBcG2uRATp8UounOcYzr89qK838rRX0iyeM0R0NFJoAJliJB0b7Agjrv8AEaDe0+BIuE+FEoWONosAdlU/7n86COniLl9U2yUU1ZJw/neS6BNrYTzKDjUTGijPnuTWXv7SZNc8ttw2LodbK8mMdc/Dn5b9KW+ROPzETJa7yyEJGmnKr7pYyFjsMZyep7knYFvsPZQjN4l7O93JkEM5bG2+ACSADt27eteeOEGOlqckuLEWSKGeO5AuJ7qREQiSXUigPIFLpHqyQBknPan3g3sesYRmVftDjcmTITPTZF2I+eazm3h6rd2yABY7i3mtMAABSoEiYx+P0oj7P+MPcWmuTPiLLKrg9QytjH0rHL2BnbgmWbvkeykXSbaNfJox4bD1DJgik/i1te8LJdWe9sgPeDnM8S9znHvKB36eeK6XmtSc4B3371lXwwI5JQdpnFTxu3W9WS2YeDcxlmUbaZUO+V+6SPwpxs7lHFcy4hamZpLqO0MOiZ0YxZeEEH/MT44SRg6h7pz0G9XOEcWM0LiNsSBWGnOd98YI6+hFM9L2HPLu7Oh8MvIbhGaM6wrtGf8AUhwfw7/jUz8CVt8Uictq1lZ295Hl7aVdNyBu0UqFkEmP4caQflT/AGHF0kUMrAgjIYd/pTY2uEc3Mo3b4KknLK+Q+YqA8ugdOvpTNHLnvn+tSmIH1/rU2QswNoUTwQ/oVlNZi/RrKnss3gK6urhhk+Dar11TuC//ANNDgfiaA8ThspcC54qZMHOhFULkeQVSf61lzyP4cjSPGb1TuQzlZR5+j/Wg3H760hjJtY5YLg+4VJkQqpBzlSSD5fjVGPZdRF5o5nF75FtOXeFurInEGAPvDJAUMoIycqM7H060Y5d5MaFxLbXyOpTRnQrZAPTZsdf75rTkj2fIiR3FwA0jKGVCMqmd1JB6nGOvTNN8vCYjnCBSe6e4fPquO+9UtnObK44jcKSJIAyj/MR0Gf8A5bYbP+1L3O/PMMVnMqSjxmXw1j++C+xJXqAATRV+HXEWTDcGQbnw58d9zh1AIz0G22aSOLcy2NzLJbcThEMsZ0iVc4GRnZxuOu2QQetYjYqxQvOOyST2sVr75hhWKIKN/EZAZGHmQxbf8ap3/B5445I/EysdwIfDXPvTFdyPMjGnNOnB7deDTGXQs9nNpC3SgM8XXZgPuknfHXHntQ6xYLHa3Mz64vt9x4soDYOsaVk9BkE+YyK82UR6op8gXTqtzBj35Yi0YJxlgGQ/XP5VZ5V5fiuVvI0QrOiQmLXgMsigFwFB7uuM+RHnW3ALmGbiCGFGUJHKdxjK7LEfMgrg743Y0Rim8HjWs4EYtmd2P8KqxJz55AFbfsY+UM/BOYmmiWTOCdmX+FhswPlvmqPO90ZLKcE7ac/9pB/qKGcu8bS5urp4wRHKkUuOySEYkU+ue/fFScyxtKbe0XrdSiMkdkBDMR+BH0rpxcXj3NHyGXTThroxT83/AF2Nvsc8I2KlImUqShkYYDliGfS33veAyceQGQKftVCrm9is4UjRBsBHDCmNTnoqoCfq3bcmlb/xWtxxGW2dwsSKqiQn3fFGoyLkD5DOfumuJJOTs+vD3O3L7XlsUjbTNGwlhbykXoD6EZH41yvl32hNZXrC7jZDJpS5XGMSJsk4XzK7MB12IzXY143ARtNGRuc61xgHB/PvQjjnK9pxOINLGdx7koGiQKDsQepU9cNt6d62DXTPOTqje4eQBbizdZomBYw6hpk1Y96GTfQ3X3TsfSrXCeYIrjWFOmRDh4n910Pmy9ceRG1cm4nZXHA50SzvPGMh/wDKFSzEebIpIA9RpNF5uare5ljS/hl4deKR4dwm2PQSY+H+Vsr6ii2mUGOL8Nm4ddve2sbTW8+91brjVkf5sa9+p2Hr2Owfi3KFtfp9r4XIkc6nLINlYjqsiEZjf8MH86bbDj00LCK9CjUcRXMf+DL1xr7Qudtjsc7GpuK8oQSyeKmqC47TwNof01Ae7IPRga3dRhynlrnO44dDNDNYs8XisZNWsBNYGpCCpGCPPrmo7Xj8EFyBbSf9NN73hE5+zufu6hlSD1GCfXpXXuExzAyLcLGz+6BMihfGUatOtdyrLkjG432x0pV5y9lkN1mSDTbz9cgYjc/zKOh/mH50cMiTBlFSVMmsOMetHIOI56/81yA3l1w6QJeRMFOwYbhsd1bOG7dwfSug8Ou9QUg7HcGjzKMo2hWCE8cq8DULs/xD8RXlDY5tu1ZXO2nSsMyoa5P7TpD9pjzviMYH/qOfn2rsN2tch59Hi8RiiHX92hx2Luc/ka3TL+ZVqpXhHDh3NN0ssUFxZMryY0vEcxhdsluoXA7Zo7xLi0UIUyyJHqbSupgMn0z+t6tlsDH69KW+b1tmiAuIfHLHRHGF1SM5xtHjBXtls7bZq2jhp2ws/EEDomoanBKjuQvxEY7b9a4HcwXN5PenZvDZ7iTOekRZFUY36E4A9acYrOPg8Ek7j/q7gFIYVYuYx2RWO7YOCzegUUxezPkw2ts/jj97cYLr10oAdKn1OpifU0GSWxFWGFtibyzaXdtZLcRYu7aVW8W2IOVALKSmcg98/wBKLcncQgaQ2ihZLK6DSQq4B8ORdLywOD17MPw3NR8jQyRHiVoH1xwF1jOejMJBt5ZwOnfPnU/sx5Ohkgtb3U4kRpNSqfcdlLKrN3BAOMjrWTrbYUL3NDjNwyNWLrGocqELAAHSvRcjsKWeO8oC6ljcuUC5V1H+YjFToPoSD9ad546jtrTfNLhKg5inw3lZLQSaT8blyTgbdVXyAGT9TVDlK7F3xuMoNUdpHIdXUF2GnIPTqQB56at+0a6aSS24fCdMl24DN/DHkD+zH5JjvTDxOCDgvDZpLWJQ6Iq5PxO5IUNI3VupOM7b4qyWd7NiRzIaVLN6suwfzjxjN20Fm2u9kQI0uxWzgO7YI6M3Xz6dOlUX9ilpMihJZY3AwWz4gc9dTK3TJydjV32b8ueBZJI4/e3H76Rm65JyoPfpv82NT8ev5p7iPh1tIYmZfFuJVzqih7BT2ZievrSOlSLY8P4FPlv2ap+0vCWc3EFppedtOlDL72iFVyQx65z5kU68wcz3E119g4cFMwGZ7hslIAemR3f9Yonc3NrwmyLhQkUQyAPikc9Mn7zMep+daeyzhBgsRJKhWe5Zp5c7sSxJQN8lI29aCUqVsJLcyzy77PobQM+Wmnf/ABJ5N5G88E50r6CpON8pRXMbRTIGQ5+YPmp7EUzhq9OKlcndj1wco5EkdJLvhV1iVbfGgsM64Xz7pB6gZU+mfSmrg9pJDrjZg0SkeEd9Wg591/Mqe46g0D5zH2DilvfnaCeP7LM38DdYnb02H/aaayR+vyqvdaslmqYF5yvZobOaW3IEkYDgEagQD7wIyNsZO2+1VOXua/tGFddLsC8ThXWOeMe60kQkAYYPVTv0O4qxdXDW0jMwaS1kOpmGXaFjjVlerQt6fCc7YOy/fcmRFo54ppFtU1z+FESdLMmNdsU95M9So2OOlae74GHmbha3FrNE4GGjbHowGpSPxA3pA5P4rrsoi27AFSenQ4H5YrolhcpLCjRv4iMuA+ck9jnYb+YwN65Dyupi8e1f3ZIZGOP5c4/HfH1oZPgo08N89o6LxTFZS84Oa9pG5HS+wmdN5z5gFnbtLjLH3UH8xBwfkAM0j8k8uK9x9ouJg1ypEng5GpdQJV5c+YOQB0FN/N3A/tkOjVodWDo2OjDPX03pSe7mtJvtF1YeJJjS1xA2Tp2BYx+e25GKdp3Gvkg1UMnjofnk/X+1c85w55FrcmOELJdNpjBbZIVbom53Yk6j0Hw56VBBzhZwTSXP7QnmEinFswY6WJBxg9PIUnIjzSxqsLNdS3H2mXIzoQEeGjZ6DGWPzWqW/BBDF22H7HgMo41ai5l8eYIZ5DtpXTq0oox0GB/xXW43O36+fzpEnuVXjqE97Rv/AMzj8qcoeKJUmf8ALgtwcwsQvZ5Hi94op6/aBnPlrm/3ov7IziyljHSO5mQegBU/3oZwu7jXjPEXUhY9ETsSQFDDTkknYbk/WpPZlx6JBeR6wSbh5QNsaJB7pHnuN8eVMmrghcOMjQ/MtSouBQ0cajJqjzBzelvbSSjdlGEX+J22Rfr+WaXGLDmwFdCOfjfiO2IuHW/iuw6K5JYBvkGzjvjFeRyy8c8N5VEPD43LrHks9wV2GvsFGPzOPQXzhy+1hwh1Zy9zeTxfaH/ib3n0D+UH+p86cuEeHBDHEhwI0CD8BufmTk/jVCVk0m1yFOK8Xjt4XlkIVEGT+G2lR0ztgCkflUrD9o41fM0azHMUQyW09E/1EjZV6dT8qvE7+O84zDaXD4t4gHVN8SzEalVvTsPxHerM9z+0uKSRybWtgQFi6K8u41MPIYOB5L6174PXxbCfCuHy8VmS7vU8O1Q67a2ODqJz+9m8z0wPyx16Mtzmgqz7bV5HeYNInEdjkGxd1sLz1oHJdeteJeUhoeGOIWsVzE8Myh43GllPcf2Pr2xXPpeGX/CwRAPt1mPhjY4uIl7hTj3x9fkKcY7v1qQ3NeU3ANYlPgTuHe1C0lOk+NHKM6o2icsuOudINHuG38MqBoHRk3+Dovcgjqu+diAaE8z8rQXYy40yr8Mye7IpHTcfF+P5UB5P47Mt5LZXSrJMi5FwoGp0GDiQ99sYPntTY5FPoXm0ssXPgZOH8LMFxOU2hm0yBR0SUZWTA/mGltu6mkXn+AW/Era5AwswMcnllcDJ/Ar/ANtMEXMUslwsq5FkJWtydDYLMMCYyfDjxRoAHnk9aGcwXq3zz8PkXw7iMl4GOdDBRqUjuCVJB/4pnnkTBuMk14I5UGTWUv8ACeZSiGOdSZI2MZPXOnbc+dZU7xSPqI6/HR2W4uyKD3N2d6LTWtDbmxJrEjheoxeu1TOrQgb+LSuQfPOM56Uscs8xJZHwpkMcjSkzzkEh4wGZTq8ycDHrTrPw0+VUJ+EE9V+tPhPaxU4eouRXuuLi54k1xFkxJEIw5BAY99OfmfpRQcVI757VYl4SfKqU/Cz5Vrak7NhHZGkDOUOKrGeJSS6TIRq8Nse+F1nAU/EPh+tWebbmKG8tzBoB8N45ETA0rsy6gOnU/SqXEuXlc+8uT59D9e9UF4HoyFXB8/P5nvTou1QhwqW4Lrx8+f51DYo1/wARtYgGaONxJLjoqhs5J6DYAf8AqoXPw1sEA4PY05+yHjFvCr2rr4V05yWY/wCN1wFJ7gfd75JopcGSZW9s3Gmku7a0Hwppmbz1Of7KM/jVSPmDSCzNt1zmgvM05ueLXT9lcoPQJiMf0NQz8Lb3HVQ7I2oRsMq+OoZScVilRqjwNvJPLn267/aEylIY9PhatjKyZxIfJVxn1wB2NQctcX1TXk46TXDMp81XIH9ak437RftdolraxtHLINEw6CFFwCqkbEH5bDIqvw/hXhxhFGy/n61sXyLadDhbcb26163HAOtLUcTDOaq3EhFFtsDdQ8txQMuRUY4lSlZ8ROMZrWTiuM1LKFFcP5DqvE6sRcTB2zvSLDxarsXEtwc1LNHb02nvsb5bqkvgd4q8UvVlYJNMiiFjsNIB+H1+E476aLLf6hQzjHC4rgDxVBI+FgcMPxG9BinsfJbqNE8+PbHsH8Ft5bCGaDiEavaM2lWaU6Y2c4aYRL7zjYHYagQMY3NXrrmq3t2RpXjudOpIruLR4hAX3tUZOpfIsPdJ6ULXlW2VssrOR/G5YfSrUlnCSP3cef8AQvbp2p8tRH2IYfQ83cpJf5BXKfDswFnUFndmy/Ug433rKMmQVlJeaRfH6XFKjqxFa6c1lZTEfMmR2ik7ivJLFfKsrKxhop3FgnlVF+HJv7tZWUcQZAu74enlVBuGp5VlZVMBM+ihJZL5VTvuAxSjDL0GQRswOQNj2615WU2QEQdyrwdFEh95iXIJY5Jxj0pqtuHJkbV5WVPIph+IQHCYhlgoBYDJwN9u56mrEdgmOlZWVkQJdEUlkuOnegfGLdRnArKyqIPkkn0KxkIY4qldznzrysosvY/T+DSC5bV1ovZzHzrKyufPs+x04ZtZTUkkprKykeTpYvyK8kp2qpJKc17WVnkvpURGQ1lZWVhGf//Z">
            <a:hlinkClick r:id="rId2"/>
          </p:cNvPr>
          <p:cNvSpPr>
            <a:spLocks noChangeAspect="1" noChangeArrowheads="1"/>
          </p:cNvSpPr>
          <p:nvPr/>
        </p:nvSpPr>
        <p:spPr bwMode="auto">
          <a:xfrm>
            <a:off x="28575" y="-936625"/>
            <a:ext cx="2333625" cy="19621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8" descr="data:image/jpeg;base64,/9j/4AAQSkZJRgABAQAAAQABAAD/2wCEAAkGBhQSERQUExMWFRQVFxgVGBcXGBcYGBgXFRkVFRYXFxgYHCYeFxwlHBcXHy8gJCcpLCwsFR4yNTAqNSYuLCkBCQoKDgwOGg8PGikkHyQsKSwsKiksKSkpKSksKSkpLCkpLCkpLCwsLCksKSkpLCkpKSwsKSksKSwsLCkpKSwsKf/AABEIAKQAxAMBIgACEQEDEQH/xAAbAAACAgMBAAAAAAAAAAAAAAAFBgMEAAIHAf/EAEQQAAIBAwIEAwUFBgUCBAcAAAECAwAEERIhBQYxQRNRYQciMnGRFEKBofAVI1JiscEzQ3LR4SSSFzSC8RaDk6OywsP/xAAbAQADAQEBAQEAAAAAAAAAAAACAwQBBQAGB//EACkRAAICAQQBAwQCAwAAAAAAAAABAhEDBBIhMUETUWEFFDJCIoGhseH/2gAMAwEAAhEDEQA/AHae7JofcXjdulTuDVWYVfijtPmc8/UXDKMlzn0qW3nqpN1ryJiKpmlJE2BOErIuaIvdifT4kaOTInmvT+md/MiprSzMgBtrmKePGyTMI5l6bMfvH1x2ohbyZ28/1iqd3y3A+/hhT5rt/euXKVOmfR405JOIO4mskTBJozGxGRnBVh/Kw2NCJbjcUZYNACh1T25+OGQ5wP4o26qw7VWveXCyGa2f7RCBk9PFj8w6d8eYrFT6GqUlxIHxzVL41D1HlvW4NA4FMZlma42obLd1Yk6daHOu9bGJ6UqLdtdUxWdzkClZIcb0asmOBQyoKKGa0bNEwo8qD8MycUaC5xikSYdG0UJPTJ/GvJbIimDhXC8DJG5q83DR5UG6jzd9iS0WO1QSzaabrjhg8qD3/DR5frvRbjBSvb2hclzmjPEOHb7UDubPHnRo0ikf0qtImehrcxGt0tqKzyVkHgGsq8LA1lBYWw6a2KqzpVh6rTCuxA/Oo5mwNdrUMcdWblKrqp8qbLhHR08txbgWrSt50O/aCKcM66vLODU5uFC6iwx552rn5VZ3MMnEkuLTUMil1o5IZdcTNG46MOjeYI6EedHbXiWr/Djlk/0ISPr0qSXhs8u/2Nx2Gp41P0JqWKlF8FryQkuQNxKJLq2e7jQRzRMFnQbK2dg4HY5/vS/Ih9TRuThtzbJOJInWOZdLHZl+LKklTgY33qsI879Qf/aqHKkLxK2wP4BPStk4cSaY4OF7g42NGYuEDA2pE89HT0+i9RW2KcnCzgGt49sDFN01gMYxQq74b5ClLJfZbl0W1XEk4VONqc+BWIc5I2FKHB+HsBqIp35dLDY9KCTshljnFcoOhBWxFZXjUvkmsU+cuZZY2W2tFD3Dq0jEjUIo1++V7knYDzoD7MYJZY7triR5JhPobUxIGEB2HQb+VWuG8Rj/AGpxG51DwY4o4zJn3Qy7sAe/TGPMVb9mdk/hXM7roW6naVF76Ox/Gq2lCFCk25E3EeFjypdu+EbmnTiUqrSvf3nXAqdMqSAf7JGelXLTgQJ+GiXDLIMcnrTfw7higdK1sJz29CzDytt0rKeRHXtBYPqs5b+1WrQ8WPcUSVYm7f1rRuGxnpXZlqVE+Xx/TYy5oGftMHqDVbi9+RA3h7Mep9O+DV+84OFVmBzgE4+W9UL/AIaYoSzkHIxgeZ/4oPuFMthoViGrl6wszFCixI/ioXywDEsmkMGJ3B97NFIeUrVW1CBM/iR9CcflStyXZFZbcdxHLO3osmmNM+WdOcV0HNTZW0+AkaqoGwGB5dvwA6VlbEVqaVYSNcVz7m3gotXEyD9zI2HXtGxyQy+QO+3auhmqvEbBZonjfdXGD/Yj1B3/AAokw4y2uxIsVK7EHFF7ScDYjag0Ie1kFvcbg7RS9m6AKfI0xJwo9hUuVNOmfV6fLilitGPAG6VFHwzV22q9aWxG1b39wsCF3IVF6k7fh8/TvSb9jJZtvCZWXh+PlVmFinT60Fvr+5kiMmPs0O2nK67mQt8Kxx9EJPTNVuG+zd5v3l5NLvuIteSB/O/TPoop0cTq5OiDJrb4qwhx/npbMY/xZWGRGD0/1Ht8utBrvjpmj1XczuZDpSytgUDk9UaT4nxtq3xvjejEns2sGLRqsiyKAxYSNkatWnc7E+6e1Ky8Ifhd6hm/eRuPDimPRD3BHQN2P1FVwUUvk585uchh4XyzqCtdKqIp1JaRgLCh83xvK/z2o5fcZIGAcAeVCJuIfrNDbm/8zU7uT5KIxSRYveJZoRNckmtbi89RVWK4ywyRRJB3wN/BlOBThYjalLg0y7bj6022coI2NAxLZZrKysoDDlKzEdDXou286qms113ZwXsfO4sjX7Fme51D3ug38hjoc4x+hVaCNrpw7gmFCFVR1kc9I1z1J7n7o61pDbm4mWBTpBy0j9lQbmnngHD0AEgXSmNMK/wxn73+p+pPyqWSjDwdDfJrss8G4X4QZnwZZCC5HQYGFRfJVGwolVDifGooMeI2MgkABmOF+IkAbADqatxTBgGU5BAIPmDuD+dTO3yDRJmsNa0M4jwkuuI3MZzuwL9OpAw2FJ6ZxXkrNRl5dtFPHt+7l2YkjSrfdwT0J8jsfQ9bHE78RKPeALMqAHG5LKCAO+xoY08kqyRSo8Sn3FdVc6sdydLAD59a3iEeUJkjcQJoYEhyGypzliSCAuN96YkaDOMuLm8SHHuW2JXPm7D3FHyFMwnRE1OwVR1ZiAB+JrmFvzZGivIMyTzSO5GMKuSQmo99gNhQLinHHkJLvqft5KP5R0HzpTxSyS+DqqcMeNJPnydbueLQiFrhZVaMfeXfJzjSPXfp60ItA0kgluPjBzHASNEOMbv1Bk3BJOQmoDdjikrl258OMs7HSG8SNNsBj7gk8tRwQoIx8TnZQCzcvXLSHUpAUH3pM43Gfdj1ZwBn4jkgknd22KOBQticmeU0kdDt7YaUyASu4ODsT1OG3B+e9TtsPL9da1t0AUAdAPX++/1qvxgkW8xHXw5Mf9jUjt0CDeU5jNHJcMMePIXXfP7tcJF+Sk/jU3M3C1uLaWE41MjFegOpd1YeWDgZ9a15RXFja5GP3Me3lt+vrVDnhykDTxEeLbAsRnrHJ7jK3mCNx6oKYuZAPoSeEXHiwoxJ1EYPfcbGrEnDifvflQHg11ohQam6Z7Hck570at+KjHxf1H+9FOLT4KISTRj8vM3esTlNqIwcUX+L8x/cURgvge/5A/0pTkxySIuEcuOuNs012VmydV/OgyTn+MCtjdS9nH4NSnJh7LGnUfKspQa+uAerfUVlZZ77d+6Ebxq8aYDc1OLAmq3F7UJBIehxj6kCunLUt8I5WPQwiroJ8vcWWGFj4YkmuNTMGYIEhHurqPYHc4AzRoceu2+ARKO2iKaTp2yMA0mcH50htzKxh8R2KomcBVjjXSNyCcnc7Uf4Rzrc3LOdMMMMYDSO2ptC+W7DLHsKXl3ttoowQw0lJWyS8N27EyI8mqF4QwgkTQJNOWxg6unSp4uN3UShSyqFAA120y7AYG4OOlSWN7fXIMtvJEsP3PFjBZ/MnQfdH51bkv7+IZe3inGN/BkKttvsrjc/jSqyDt2numv9lM84XAXP/TPscYLoxOD0BJ36VS4NxVYJVdUmkUwATFQ5zMTliVkIyR0Gnzolwz2g2tw3htqjkORokXuPiGQCNvXFFpeFQSAMEUg9GQ6c+ZBQjNA8ko9oasGGf4rj4/6A+Zud42tykLskjsqHUjoyKxwzbjGw7g96WOYRFphhtUR9QPvIA7scgBcjJydzk07y8tJjAllHzKOPo6Z/OqU/JatvrQn1iXP1Ug0azo99hD9W/wCyjy37LpH0vdZjUf5an327e8Rsgx2G9UvazwMQfZzDDogVWTIHuhy2fePXJHcneix5ObtImPTxV/pJUU/Jjuul2RxnOGecjI6bFu1ZHN/K2b9nxSaOUq5bAGTnoP1+utdQ9n9uR4YY+8Dnc4CjboAdjjAz69VzpaAezZM9If8A7p//AGqf/wAPI8H/AAvX92x9e79O9NnqIsBaB+WOlzzLouFh8IspdIzIGXAeUFlGj4iPMjpRmWPUpHmpGevUEf3rm8nJGFKLKFjLByuhgupRgMff/vQ9uU1U/wDmbdc+so//ALUjh9BPSV+yOpnTBFv7scadT0CoP9hXN+b+a4Zob54XLD7PBEcqy5Z5ZOzAHOnPTzqp/wDDk7oyRXcbAjBCzTFW3BwyFmGPMZodzdwy8dJ/EVP3zxuxUEqDCpVAr5yo3OzDr3o4OKfIqWmlXHJHAsfhRjG4Rc/PSKrOi9jirPD7WOWMFM7e6w7qVABBFbTcBONs0fFmPhFVXI71PHxF16f2qtJwiRRVRo5FPwmi2WBvSYwR8yOOtSHmofeFAYZc9a2ksyRtg0pwiPjlkug4OY0Pf8zWUrNYN5VlZ6cRvrz9joD5NAubomW2Y9iyj86eBZqKWPaGALM4O+tP60vHNOaSGTwbcTbErlnh4laWRt0t4mmI/iYbIvyycn5VY4BHJcIYEyFaQNKRkl2ORGmR0UYLH69hVfg9/wCHZ3wHWRYYwfm7ZH0Bo77LEBnG+CNcmMgAgKEB65O7H5ZNdOfTOGrj0dQ4XYiCJI16KOvTJJ97btuTVkmvNVas2P19TSPIqjmftGshBe2s8RCPIfex1LIUAbA65DY9aM2PL5ae78K4lt5EmGkRldGh1DjMWnDb6hn0oJx7iP2mUzrhvEb7HZqd8+8PGmA/1YA9BV3h/HY14peyFwIEQa5CfdBCoAM9znO3p0r0lcqLI7libRd4zxG/sYWllltZ41P3leOQ5OABpypNa8Q56lt1DT2bBSFIeOQMp1glQCwGTgHalviPFf2uZmGVtrdW8ND1eTTq1vj5YA7ZpO4VxiSWe3jdz4XjRe4WJQDWCMA9cZIye1Z6MJeBiz5YpWzrk/PXhyPG9pcB4wGYAxHCsMq2dWMYqI+0OPwBcG2uRATp8UounOcYzr89qK838rRX0iyeM0R0NFJoAJliJB0b7Agjrv8AEaDe0+BIuE+FEoWONosAdlU/7n86COniLl9U2yUU1ZJw/neS6BNrYTzKDjUTGijPnuTWXv7SZNc8ttw2LodbK8mMdc/Dn5b9KW+ROPzETJa7yyEJGmnKr7pYyFjsMZyep7knYFvsPZQjN4l7O93JkEM5bG2+ACSADt27eteeOEGOlqckuLEWSKGeO5AuJ7qREQiSXUigPIFLpHqyQBknPan3g3sesYRmVftDjcmTITPTZF2I+eazm3h6rd2yABY7i3mtMAABSoEiYx+P0oj7P+MPcWmuTPiLLKrg9QytjH0rHL2BnbgmWbvkeykXSbaNfJox4bD1DJgik/i1te8LJdWe9sgPeDnM8S9znHvKB36eeK6XmtSc4B3371lXwwI5JQdpnFTxu3W9WS2YeDcxlmUbaZUO+V+6SPwpxs7lHFcy4hamZpLqO0MOiZ0YxZeEEH/MT44SRg6h7pz0G9XOEcWM0LiNsSBWGnOd98YI6+hFM9L2HPLu7Oh8MvIbhGaM6wrtGf8AUhwfw7/jUz8CVt8Uictq1lZ295Hl7aVdNyBu0UqFkEmP4caQflT/AGHF0kUMrAgjIYd/pTY2uEc3Mo3b4KknLK+Q+YqA8ugdOvpTNHLnvn+tSmIH1/rU2QswNoUTwQ/oVlNZi/RrKnss3gK6urhhk+Dar11TuC//ANNDgfiaA8ThspcC54qZMHOhFULkeQVSf61lzyP4cjSPGb1TuQzlZR5+j/Wg3H760hjJtY5YLg+4VJkQqpBzlSSD5fjVGPZdRF5o5nF75FtOXeFurInEGAPvDJAUMoIycqM7H060Y5d5MaFxLbXyOpTRnQrZAPTZsdf75rTkj2fIiR3FwA0jKGVCMqmd1JB6nGOvTNN8vCYjnCBSe6e4fPquO+9UtnObK44jcKSJIAyj/MR0Gf8A5bYbP+1L3O/PMMVnMqSjxmXw1j++C+xJXqAATRV+HXEWTDcGQbnw58d9zh1AIz0G22aSOLcy2NzLJbcThEMsZ0iVc4GRnZxuOu2QQetYjYqxQvOOyST2sVr75hhWKIKN/EZAZGHmQxbf8ap3/B5445I/EysdwIfDXPvTFdyPMjGnNOnB7deDTGXQs9nNpC3SgM8XXZgPuknfHXHntQ6xYLHa3Mz64vt9x4soDYOsaVk9BkE+YyK82UR6op8gXTqtzBj35Yi0YJxlgGQ/XP5VZ5V5fiuVvI0QrOiQmLXgMsigFwFB7uuM+RHnW3ALmGbiCGFGUJHKdxjK7LEfMgrg743Y0Rim8HjWs4EYtmd2P8KqxJz55AFbfsY+UM/BOYmmiWTOCdmX+FhswPlvmqPO90ZLKcE7ac/9pB/qKGcu8bS5urp4wRHKkUuOySEYkU+ue/fFScyxtKbe0XrdSiMkdkBDMR+BH0rpxcXj3NHyGXTThroxT83/AF2Nvsc8I2KlImUqShkYYDliGfS33veAyceQGQKftVCrm9is4UjRBsBHDCmNTnoqoCfq3bcmlb/xWtxxGW2dwsSKqiQn3fFGoyLkD5DOfumuJJOTs+vD3O3L7XlsUjbTNGwlhbykXoD6EZH41yvl32hNZXrC7jZDJpS5XGMSJsk4XzK7MB12IzXY143ARtNGRuc61xgHB/PvQjjnK9pxOINLGdx7koGiQKDsQepU9cNt6d62DXTPOTqje4eQBbizdZomBYw6hpk1Y96GTfQ3X3TsfSrXCeYIrjWFOmRDh4n910Pmy9ceRG1cm4nZXHA50SzvPGMh/wDKFSzEebIpIA9RpNF5uare5ljS/hl4deKR4dwm2PQSY+H+Vsr6ii2mUGOL8Nm4ddve2sbTW8+91brjVkf5sa9+p2Hr2Owfi3KFtfp9r4XIkc6nLINlYjqsiEZjf8MH86bbDj00LCK9CjUcRXMf+DL1xr7Qudtjsc7GpuK8oQSyeKmqC47TwNof01Ae7IPRga3dRhynlrnO44dDNDNYs8XisZNWsBNYGpCCpGCPPrmo7Xj8EFyBbSf9NN73hE5+zufu6hlSD1GCfXpXXuExzAyLcLGz+6BMihfGUatOtdyrLkjG432x0pV5y9lkN1mSDTbz9cgYjc/zKOh/mH50cMiTBlFSVMmsOMetHIOI56/81yA3l1w6QJeRMFOwYbhsd1bOG7dwfSug8Ou9QUg7HcGjzKMo2hWCE8cq8DULs/xD8RXlDY5tu1ZXO2nSsMyoa5P7TpD9pjzviMYH/qOfn2rsN2tch59Hi8RiiHX92hx2Luc/ka3TL+ZVqpXhHDh3NN0ssUFxZMryY0vEcxhdsluoXA7Zo7xLi0UIUyyJHqbSupgMn0z+t6tlsDH69KW+b1tmiAuIfHLHRHGF1SM5xtHjBXtls7bZq2jhp2ws/EEDomoanBKjuQvxEY7b9a4HcwXN5PenZvDZ7iTOekRZFUY36E4A9acYrOPg8Ek7j/q7gFIYVYuYx2RWO7YOCzegUUxezPkw2ts/jj97cYLr10oAdKn1OpifU0GSWxFWGFtibyzaXdtZLcRYu7aVW8W2IOVALKSmcg98/wBKLcncQgaQ2ihZLK6DSQq4B8ORdLywOD17MPw3NR8jQyRHiVoH1xwF1jOejMJBt5ZwOnfPnU/sx5Ohkgtb3U4kRpNSqfcdlLKrN3BAOMjrWTrbYUL3NDjNwyNWLrGocqELAAHSvRcjsKWeO8oC6ljcuUC5V1H+YjFToPoSD9ad546jtrTfNLhKg5inw3lZLQSaT8blyTgbdVXyAGT9TVDlK7F3xuMoNUdpHIdXUF2GnIPTqQB56at+0a6aSS24fCdMl24DN/DHkD+zH5JjvTDxOCDgvDZpLWJQ6Iq5PxO5IUNI3VupOM7b4qyWd7NiRzIaVLN6suwfzjxjN20Fm2u9kQI0uxWzgO7YI6M3Xz6dOlUX9ilpMihJZY3AwWz4gc9dTK3TJydjV32b8ueBZJI4/e3H76Rm65JyoPfpv82NT8ev5p7iPh1tIYmZfFuJVzqih7BT2ZievrSOlSLY8P4FPlv2ap+0vCWc3EFppedtOlDL72iFVyQx65z5kU68wcz3E119g4cFMwGZ7hslIAemR3f9Yonc3NrwmyLhQkUQyAPikc9Mn7zMep+daeyzhBgsRJKhWe5Zp5c7sSxJQN8lI29aCUqVsJLcyzy77PobQM+Wmnf/ABJ5N5G88E50r6CpON8pRXMbRTIGQ5+YPmp7EUzhq9OKlcndj1wco5EkdJLvhV1iVbfGgsM64Xz7pB6gZU+mfSmrg9pJDrjZg0SkeEd9Wg591/Mqe46g0D5zH2DilvfnaCeP7LM38DdYnb02H/aaayR+vyqvdaslmqYF5yvZobOaW3IEkYDgEagQD7wIyNsZO2+1VOXua/tGFddLsC8ThXWOeMe60kQkAYYPVTv0O4qxdXDW0jMwaS1kOpmGXaFjjVlerQt6fCc7YOy/fcmRFo54ppFtU1z+FESdLMmNdsU95M9So2OOlae74GHmbha3FrNE4GGjbHowGpSPxA3pA5P4rrsoi27AFSenQ4H5YrolhcpLCjRv4iMuA+ck9jnYb+YwN65Dyupi8e1f3ZIZGOP5c4/HfH1oZPgo08N89o6LxTFZS84Oa9pG5HS+wmdN5z5gFnbtLjLH3UH8xBwfkAM0j8k8uK9x9ouJg1ypEng5GpdQJV5c+YOQB0FN/N3A/tkOjVodWDo2OjDPX03pSe7mtJvtF1YeJJjS1xA2Tp2BYx+e25GKdp3Gvkg1UMnjofnk/X+1c85w55FrcmOELJdNpjBbZIVbom53Yk6j0Hw56VBBzhZwTSXP7QnmEinFswY6WJBxg9PIUnIjzSxqsLNdS3H2mXIzoQEeGjZ6DGWPzWqW/BBDF22H7HgMo41ai5l8eYIZ5DtpXTq0oox0GB/xXW43O36+fzpEnuVXjqE97Rv/AMzj8qcoeKJUmf8ALgtwcwsQvZ5Hi94op6/aBnPlrm/3ov7IziyljHSO5mQegBU/3oZwu7jXjPEXUhY9ETsSQFDDTkknYbk/WpPZlx6JBeR6wSbh5QNsaJB7pHnuN8eVMmrghcOMjQ/MtSouBQ0cajJqjzBzelvbSSjdlGEX+J22Rfr+WaXGLDmwFdCOfjfiO2IuHW/iuw6K5JYBvkGzjvjFeRyy8c8N5VEPD43LrHks9wV2GvsFGPzOPQXzhy+1hwh1Zy9zeTxfaH/ib3n0D+UH+p86cuEeHBDHEhwI0CD8BufmTk/jVCVk0m1yFOK8Xjt4XlkIVEGT+G2lR0ztgCkflUrD9o41fM0azHMUQyW09E/1EjZV6dT8qvE7+O84zDaXD4t4gHVN8SzEalVvTsPxHerM9z+0uKSRybWtgQFi6K8u41MPIYOB5L6174PXxbCfCuHy8VmS7vU8O1Q67a2ODqJz+9m8z0wPyx16Mtzmgqz7bV5HeYNInEdjkGxd1sLz1oHJdeteJeUhoeGOIWsVzE8Myh43GllPcf2Pr2xXPpeGX/CwRAPt1mPhjY4uIl7hTj3x9fkKcY7v1qQ3NeU3ANYlPgTuHe1C0lOk+NHKM6o2icsuOudINHuG38MqBoHRk3+Dovcgjqu+diAaE8z8rQXYy40yr8Mye7IpHTcfF+P5UB5P47Mt5LZXSrJMi5FwoGp0GDiQ99sYPntTY5FPoXm0ssXPgZOH8LMFxOU2hm0yBR0SUZWTA/mGltu6mkXn+AW/Era5AwswMcnllcDJ/Ar/ANtMEXMUslwsq5FkJWtydDYLMMCYyfDjxRoAHnk9aGcwXq3zz8PkXw7iMl4GOdDBRqUjuCVJB/4pnnkTBuMk14I5UGTWUv8ACeZSiGOdSZI2MZPXOnbc+dZU7xSPqI6/HR2W4uyKD3N2d6LTWtDbmxJrEjheoxeu1TOrQgb+LSuQfPOM56Uscs8xJZHwpkMcjSkzzkEh4wGZTq8ycDHrTrPw0+VUJ+EE9V+tPhPaxU4eouRXuuLi54k1xFkxJEIw5BAY99OfmfpRQcVI757VYl4SfKqU/Cz5Vrak7NhHZGkDOUOKrGeJSS6TIRq8Nse+F1nAU/EPh+tWebbmKG8tzBoB8N45ETA0rsy6gOnU/SqXEuXlc+8uT59D9e9UF4HoyFXB8/P5nvTou1QhwqW4Lrx8+f51DYo1/wARtYgGaONxJLjoqhs5J6DYAf8AqoXPw1sEA4PY05+yHjFvCr2rr4V05yWY/wCN1wFJ7gfd75JopcGSZW9s3Gmku7a0Hwppmbz1Of7KM/jVSPmDSCzNt1zmgvM05ueLXT9lcoPQJiMf0NQz8Lb3HVQ7I2oRsMq+OoZScVilRqjwNvJPLn267/aEylIY9PhatjKyZxIfJVxn1wB2NQctcX1TXk46TXDMp81XIH9ak437RftdolraxtHLINEw6CFFwCqkbEH5bDIqvw/hXhxhFGy/n61sXyLadDhbcb26163HAOtLUcTDOaq3EhFFtsDdQ8txQMuRUY4lSlZ8ROMZrWTiuM1LKFFcP5DqvE6sRcTB2zvSLDxarsXEtwc1LNHb02nvsb5bqkvgd4q8UvVlYJNMiiFjsNIB+H1+E476aLLf6hQzjHC4rgDxVBI+FgcMPxG9BinsfJbqNE8+PbHsH8Ft5bCGaDiEavaM2lWaU6Y2c4aYRL7zjYHYagQMY3NXrrmq3t2RpXjudOpIruLR4hAX3tUZOpfIsPdJ6ULXlW2VssrOR/G5YfSrUlnCSP3cef8AQvbp2p8tRH2IYfQ83cpJf5BXKfDswFnUFndmy/Ug433rKMmQVlJeaRfH6XFKjqxFa6c1lZTEfMmR2ik7ivJLFfKsrKxhop3FgnlVF+HJv7tZWUcQZAu74enlVBuGp5VlZVMBM+ihJZL5VTvuAxSjDL0GQRswOQNj2615WU2QEQdyrwdFEh95iXIJY5Jxj0pqtuHJkbV5WVPIph+IQHCYhlgoBYDJwN9u56mrEdgmOlZWVkQJdEUlkuOnegfGLdRnArKyqIPkkn0KxkIY4qldznzrysosvY/T+DSC5bV1ovZzHzrKyufPs+x04ZtZTUkkprKykeTpYvyK8kp2qpJKc17WVnkvpURGQ1lZWVhGf//Z">
            <a:hlinkClick r:id="rId2"/>
          </p:cNvPr>
          <p:cNvSpPr>
            <a:spLocks noChangeAspect="1" noChangeArrowheads="1"/>
          </p:cNvSpPr>
          <p:nvPr/>
        </p:nvSpPr>
        <p:spPr bwMode="auto">
          <a:xfrm>
            <a:off x="180975" y="-784225"/>
            <a:ext cx="2333625" cy="19621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8202" name="Picture 10" descr="http://3.bp.blogspot.com/-9WFq3ccQmVo/TkqroLnupNI/AAAAAAAAAKg/pWGpxrJ1l34/s200/caballitos.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924944"/>
            <a:ext cx="1905000" cy="2232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8348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8202"/>
                                        </p:tgtEl>
                                        <p:attrNameLst>
                                          <p:attrName>style.visibility</p:attrName>
                                        </p:attrNameLst>
                                      </p:cBhvr>
                                      <p:to>
                                        <p:strVal val="visible"/>
                                      </p:to>
                                    </p:set>
                                    <p:animEffect transition="in" filter="barn(inVertical)">
                                      <p:cBhvr>
                                        <p:cTn id="15" dur="500"/>
                                        <p:tgtEl>
                                          <p:spTgt spid="8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1268760"/>
            <a:ext cx="6984776" cy="685800"/>
          </a:xfrm>
        </p:spPr>
        <p:txBody>
          <a:bodyPr>
            <a:normAutofit fontScale="90000"/>
          </a:bodyPr>
          <a:lstStyle/>
          <a:p>
            <a:r>
              <a:rPr lang="es-CO" sz="1600" b="1" dirty="0" smtClean="0"/>
              <a:t/>
            </a:r>
            <a:br>
              <a:rPr lang="es-CO" sz="1600" b="1" dirty="0" smtClean="0"/>
            </a:br>
            <a:r>
              <a:rPr lang="es-CO" sz="1600" b="1" dirty="0"/>
              <a:t/>
            </a:r>
            <a:br>
              <a:rPr lang="es-CO" sz="1600" b="1" dirty="0"/>
            </a:br>
            <a:r>
              <a:rPr lang="es-CO" sz="1600" b="1" dirty="0" smtClean="0"/>
              <a:t/>
            </a:r>
            <a:br>
              <a:rPr lang="es-CO" sz="1600" b="1" dirty="0" smtClean="0"/>
            </a:br>
            <a:r>
              <a:rPr lang="es-CO" sz="1600" b="1" dirty="0"/>
              <a:t/>
            </a:r>
            <a:br>
              <a:rPr lang="es-CO" sz="1600" b="1" dirty="0"/>
            </a:br>
            <a:r>
              <a:rPr lang="es-CO" sz="1600" b="1" dirty="0" smtClean="0"/>
              <a:t/>
            </a:r>
            <a:br>
              <a:rPr lang="es-CO" sz="1600" b="1" dirty="0" smtClean="0"/>
            </a:br>
            <a:r>
              <a:rPr lang="es-CO" sz="1600" b="1" dirty="0"/>
              <a:t/>
            </a:r>
            <a:br>
              <a:rPr lang="es-CO" sz="1600" b="1" dirty="0"/>
            </a:br>
            <a:r>
              <a:rPr lang="es-CO" sz="1600" b="1" dirty="0"/>
              <a:t/>
            </a:r>
            <a:br>
              <a:rPr lang="es-CO" sz="1600" b="1" dirty="0"/>
            </a:br>
            <a:r>
              <a:rPr lang="es-CO" sz="2000" b="1" dirty="0" smtClean="0"/>
              <a:t>COMO DISCIPLINAR </a:t>
            </a:r>
            <a:r>
              <a:rPr lang="es-CO" sz="2000" b="1" dirty="0"/>
              <a:t>a los Niños Grandes:</a:t>
            </a:r>
            <a:r>
              <a:rPr lang="es-CO" sz="4400" dirty="0"/>
              <a:t/>
            </a:r>
            <a:br>
              <a:rPr lang="es-CO" sz="4400" dirty="0"/>
            </a:br>
            <a:endParaRPr lang="es-CO" dirty="0"/>
          </a:p>
        </p:txBody>
      </p:sp>
      <p:sp>
        <p:nvSpPr>
          <p:cNvPr id="3" name="2 Marcador de contenido"/>
          <p:cNvSpPr>
            <a:spLocks noGrp="1"/>
          </p:cNvSpPr>
          <p:nvPr>
            <p:ph idx="1"/>
          </p:nvPr>
        </p:nvSpPr>
        <p:spPr>
          <a:xfrm>
            <a:off x="1403648" y="2276872"/>
            <a:ext cx="6400800" cy="3048001"/>
          </a:xfrm>
        </p:spPr>
        <p:txBody>
          <a:bodyPr>
            <a:noAutofit/>
          </a:bodyPr>
          <a:lstStyle/>
          <a:p>
            <a:pPr indent="0">
              <a:buNone/>
            </a:pPr>
            <a:r>
              <a:rPr lang="es-CO" dirty="0"/>
              <a:t>A los hijos grandes por lo general no se les aplica la disciplina física, pues les da vergüenza ajena, y produce más rechazo a las reglas que aceptación. Por tanto al llegar a los 12 o más años, al niño grande se le debe disciplinar con otros métodos, tales como quitar privilegios, darles trabajos en la casa, restringiendo sus libertades. En esta edad, el principio esencial es que “Los privilegios son ganados cuando el jovencito es responsable y obediente frente a las libertades y actividades que ya se le encomendó</a:t>
            </a:r>
            <a:r>
              <a:rPr lang="es-CO" dirty="0" smtClean="0"/>
              <a:t>.”</a:t>
            </a:r>
            <a:endParaRPr lang="es-CO" dirty="0"/>
          </a:p>
        </p:txBody>
      </p:sp>
    </p:spTree>
    <p:extLst>
      <p:ext uri="{BB962C8B-B14F-4D97-AF65-F5344CB8AC3E}">
        <p14:creationId xmlns:p14="http://schemas.microsoft.com/office/powerpoint/2010/main" val="196323385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403648" y="2276872"/>
            <a:ext cx="6400800" cy="1800199"/>
          </a:xfrm>
        </p:spPr>
        <p:txBody>
          <a:bodyPr>
            <a:normAutofit/>
          </a:bodyPr>
          <a:lstStyle/>
          <a:p>
            <a:pPr indent="0">
              <a:buNone/>
            </a:pPr>
            <a:r>
              <a:rPr lang="es-CO" b="1" dirty="0"/>
              <a:t>Les invito a nuestras autoridades,</a:t>
            </a:r>
            <a:r>
              <a:rPr lang="es-CO" dirty="0"/>
              <a:t> tanto </a:t>
            </a:r>
            <a:r>
              <a:rPr lang="es-CO" dirty="0" smtClean="0"/>
              <a:t>gubernamentales </a:t>
            </a:r>
            <a:r>
              <a:rPr lang="es-CO" dirty="0"/>
              <a:t>como educacionales, a pensar seriamente en las </a:t>
            </a:r>
            <a:r>
              <a:rPr lang="es-CO" b="1" u="sng" dirty="0" smtClean="0"/>
              <a:t>causas </a:t>
            </a:r>
            <a:r>
              <a:rPr lang="es-CO" dirty="0" smtClean="0"/>
              <a:t>de </a:t>
            </a:r>
            <a:r>
              <a:rPr lang="es-CO" dirty="0"/>
              <a:t>la falta de disciplina en los colegios, lo cual está trayendo consecuencias nacionales y familiares drásticas. </a:t>
            </a:r>
            <a:endParaRPr lang="es-CO" dirty="0" smtClean="0"/>
          </a:p>
        </p:txBody>
      </p:sp>
      <p:pic>
        <p:nvPicPr>
          <p:cNvPr id="2051" name="Picture 3" descr="http://3.bp.blogspot.com/-_W9U0IWN6HI/Tm46YG2WciI/AAAAAAAAAKQ/8kpp-Gn9oyw/s1600/maltrato.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3645024"/>
            <a:ext cx="2381250" cy="20882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857250" y="4365104"/>
            <a:ext cx="5082902" cy="1477328"/>
          </a:xfrm>
          <a:prstGeom prst="rect">
            <a:avLst/>
          </a:prstGeom>
        </p:spPr>
        <p:txBody>
          <a:bodyPr wrap="square">
            <a:spAutoFit/>
          </a:bodyPr>
          <a:lstStyle/>
          <a:p>
            <a:pPr indent="0">
              <a:buNone/>
            </a:pPr>
            <a:r>
              <a:rPr lang="es-CO" dirty="0"/>
              <a:t>El problema del “bullying” (acoso, o matoneo) y los abusos de alcohol, las drogas y la pornografía son actitudes y acciones que brotan de la misma raíz de la falta de disciplina en </a:t>
            </a:r>
            <a:r>
              <a:rPr lang="es-CO" b="1" u="sng" dirty="0"/>
              <a:t>los </a:t>
            </a:r>
            <a:r>
              <a:rPr lang="es-CO" b="1" u="sng" dirty="0" smtClean="0"/>
              <a:t>hogares, o el ejemplo de sus padres.</a:t>
            </a:r>
            <a:endParaRPr lang="es-CO" b="1" u="sng" dirty="0"/>
          </a:p>
        </p:txBody>
      </p:sp>
    </p:spTree>
    <p:extLst>
      <p:ext uri="{BB962C8B-B14F-4D97-AF65-F5344CB8AC3E}">
        <p14:creationId xmlns:p14="http://schemas.microsoft.com/office/powerpoint/2010/main" val="330974613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wipe(down)">
                                      <p:cBhvr>
                                        <p:cTn id="7" dur="580">
                                          <p:stCondLst>
                                            <p:cond delay="0"/>
                                          </p:stCondLst>
                                        </p:cTn>
                                        <p:tgtEl>
                                          <p:spTgt spid="2051"/>
                                        </p:tgtEl>
                                      </p:cBhvr>
                                    </p:animEffect>
                                    <p:anim calcmode="lin" valueType="num">
                                      <p:cBhvr>
                                        <p:cTn id="8"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1"/>
                                        </p:tgtEl>
                                      </p:cBhvr>
                                      <p:to x="100000" y="60000"/>
                                    </p:animScale>
                                    <p:animScale>
                                      <p:cBhvr>
                                        <p:cTn id="14" dur="166" decel="50000">
                                          <p:stCondLst>
                                            <p:cond delay="676"/>
                                          </p:stCondLst>
                                        </p:cTn>
                                        <p:tgtEl>
                                          <p:spTgt spid="2051"/>
                                        </p:tgtEl>
                                      </p:cBhvr>
                                      <p:to x="100000" y="100000"/>
                                    </p:animScale>
                                    <p:animScale>
                                      <p:cBhvr>
                                        <p:cTn id="15" dur="26">
                                          <p:stCondLst>
                                            <p:cond delay="1312"/>
                                          </p:stCondLst>
                                        </p:cTn>
                                        <p:tgtEl>
                                          <p:spTgt spid="2051"/>
                                        </p:tgtEl>
                                      </p:cBhvr>
                                      <p:to x="100000" y="80000"/>
                                    </p:animScale>
                                    <p:animScale>
                                      <p:cBhvr>
                                        <p:cTn id="16" dur="166" decel="50000">
                                          <p:stCondLst>
                                            <p:cond delay="1338"/>
                                          </p:stCondLst>
                                        </p:cTn>
                                        <p:tgtEl>
                                          <p:spTgt spid="2051"/>
                                        </p:tgtEl>
                                      </p:cBhvr>
                                      <p:to x="100000" y="100000"/>
                                    </p:animScale>
                                    <p:animScale>
                                      <p:cBhvr>
                                        <p:cTn id="17" dur="26">
                                          <p:stCondLst>
                                            <p:cond delay="1642"/>
                                          </p:stCondLst>
                                        </p:cTn>
                                        <p:tgtEl>
                                          <p:spTgt spid="2051"/>
                                        </p:tgtEl>
                                      </p:cBhvr>
                                      <p:to x="100000" y="90000"/>
                                    </p:animScale>
                                    <p:animScale>
                                      <p:cBhvr>
                                        <p:cTn id="18" dur="166" decel="50000">
                                          <p:stCondLst>
                                            <p:cond delay="1668"/>
                                          </p:stCondLst>
                                        </p:cTn>
                                        <p:tgtEl>
                                          <p:spTgt spid="2051"/>
                                        </p:tgtEl>
                                      </p:cBhvr>
                                      <p:to x="100000" y="100000"/>
                                    </p:animScale>
                                    <p:animScale>
                                      <p:cBhvr>
                                        <p:cTn id="19" dur="26">
                                          <p:stCondLst>
                                            <p:cond delay="1808"/>
                                          </p:stCondLst>
                                        </p:cTn>
                                        <p:tgtEl>
                                          <p:spTgt spid="2051"/>
                                        </p:tgtEl>
                                      </p:cBhvr>
                                      <p:to x="100000" y="95000"/>
                                    </p:animScale>
                                    <p:animScale>
                                      <p:cBhvr>
                                        <p:cTn id="20" dur="166" decel="50000">
                                          <p:stCondLst>
                                            <p:cond delay="1834"/>
                                          </p:stCondLst>
                                        </p:cTn>
                                        <p:tgtEl>
                                          <p:spTgt spid="2051"/>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4005064"/>
            <a:ext cx="5040560" cy="1481337"/>
          </a:xfrm>
        </p:spPr>
        <p:txBody>
          <a:bodyPr>
            <a:normAutofit/>
          </a:bodyPr>
          <a:lstStyle/>
          <a:p>
            <a:pPr indent="0" algn="ctr">
              <a:buNone/>
            </a:pPr>
            <a:r>
              <a:rPr lang="es-CO" sz="2000" dirty="0" smtClean="0"/>
              <a:t>Esto </a:t>
            </a:r>
            <a:r>
              <a:rPr lang="es-CO" sz="2000" dirty="0"/>
              <a:t>se logra aplicando normas de la sabiduría divina a través de la disciplina en un ámbito de </a:t>
            </a:r>
            <a:r>
              <a:rPr lang="es-CO" sz="2000" b="1" u="sng" dirty="0" smtClean="0"/>
              <a:t>AMOR</a:t>
            </a:r>
            <a:r>
              <a:rPr lang="es-CO" sz="2000" dirty="0" smtClean="0"/>
              <a:t> </a:t>
            </a:r>
            <a:r>
              <a:rPr lang="es-CO" sz="2000" dirty="0"/>
              <a:t>y de aceptación.</a:t>
            </a:r>
          </a:p>
          <a:p>
            <a:endParaRPr lang="es-CO" dirty="0"/>
          </a:p>
        </p:txBody>
      </p:sp>
      <p:sp>
        <p:nvSpPr>
          <p:cNvPr id="4" name="3 Rectángulo"/>
          <p:cNvSpPr/>
          <p:nvPr/>
        </p:nvSpPr>
        <p:spPr>
          <a:xfrm>
            <a:off x="1043608" y="980728"/>
            <a:ext cx="7056784" cy="1015663"/>
          </a:xfrm>
          <a:prstGeom prst="rect">
            <a:avLst/>
          </a:prstGeom>
        </p:spPr>
        <p:txBody>
          <a:bodyPr wrap="square">
            <a:spAutoFit/>
          </a:bodyPr>
          <a:lstStyle/>
          <a:p>
            <a:pPr algn="ctr"/>
            <a:r>
              <a:rPr lang="es-CO" sz="2000" b="1" dirty="0"/>
              <a:t>Si en verdad el objetivo</a:t>
            </a:r>
            <a:r>
              <a:rPr lang="es-CO" sz="2000" dirty="0"/>
              <a:t> es lograr que los niños y jóvenes de nuestro país sean bien adaptados en la sociedad, no depende exclusivamente de las notas, de las asignaturas en clase o de la inteligencia pura. </a:t>
            </a:r>
          </a:p>
        </p:txBody>
      </p:sp>
      <p:pic>
        <p:nvPicPr>
          <p:cNvPr id="3075" name="Picture 3" descr="http://1.bp.blogspot.com/-UWnbuxWyJ5Y/UTAWGhwQrCI/AAAAAAAAAFs/Rst-QCxa4Gs/s1600/jesus+familia.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6713" y="33331150"/>
            <a:ext cx="304800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http://1.bp.blogspot.com/-UWnbuxWyJ5Y/UTAWGhwQrCI/AAAAAAAAAFs/Rst-QCxa4Gs/s1600/jesus+familia.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9113" y="33483550"/>
            <a:ext cx="304800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http://1.bp.blogspot.com/-UWnbuxWyJ5Y/UTAWGhwQrCI/AAAAAAAAAFs/Rst-QCxa4Gs/s1600/jesus+familia.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1513" y="33635950"/>
            <a:ext cx="304800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https://encrypted-tbn2.gstatic.com/images?q=tbn:ANd9GcRdJfWrt1OpDIga5zYXS4nrEH1HHXpnQ25Pns6jXc9E-Td_2mUQbFMAzIyJ">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4713" y="3501008"/>
            <a:ext cx="2289695" cy="230425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3608" y="2420888"/>
            <a:ext cx="7056784" cy="1200329"/>
          </a:xfrm>
          <a:prstGeom prst="rect">
            <a:avLst/>
          </a:prstGeom>
        </p:spPr>
        <p:txBody>
          <a:bodyPr wrap="square">
            <a:spAutoFit/>
          </a:bodyPr>
          <a:lstStyle/>
          <a:p>
            <a:r>
              <a:rPr lang="es-CO" sz="2400" dirty="0"/>
              <a:t>Sino depende que sean los </a:t>
            </a:r>
            <a:r>
              <a:rPr lang="es-CO" sz="2400" b="1" dirty="0">
                <a:latin typeface="Agency FB" pitchFamily="34" charset="0"/>
              </a:rPr>
              <a:t>padres quienes sean responsables a enseñarles a sus hijos con su ejemplo la disciplina de la rectitud y del carácter ordenado y controlado</a:t>
            </a:r>
            <a:r>
              <a:rPr lang="es-CO" b="1" dirty="0">
                <a:latin typeface="Agency FB" pitchFamily="34" charset="0"/>
              </a:rPr>
              <a:t>. </a:t>
            </a:r>
            <a:endParaRPr lang="es-CO" dirty="0"/>
          </a:p>
        </p:txBody>
      </p:sp>
    </p:spTree>
    <p:extLst>
      <p:ext uri="{BB962C8B-B14F-4D97-AF65-F5344CB8AC3E}">
        <p14:creationId xmlns:p14="http://schemas.microsoft.com/office/powerpoint/2010/main" val="38328957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3">
                                            <p:txEl>
                                              <p:pRg st="0" end="0"/>
                                            </p:txEl>
                                          </p:spTgt>
                                        </p:tgtEl>
                                      </p:cBhvr>
                                    </p:animEffect>
                                  </p:childTnLst>
                                </p:cTn>
                              </p:par>
                              <p:par>
                                <p:cTn id="28" presetID="53" presetClass="entr" presetSubtype="16" fill="hold" nodeType="withEffect">
                                  <p:stCondLst>
                                    <p:cond delay="0"/>
                                  </p:stCondLst>
                                  <p:childTnLst>
                                    <p:set>
                                      <p:cBhvr>
                                        <p:cTn id="29" dur="1" fill="hold">
                                          <p:stCondLst>
                                            <p:cond delay="0"/>
                                          </p:stCondLst>
                                        </p:cTn>
                                        <p:tgtEl>
                                          <p:spTgt spid="3081"/>
                                        </p:tgtEl>
                                        <p:attrNameLst>
                                          <p:attrName>style.visibility</p:attrName>
                                        </p:attrNameLst>
                                      </p:cBhvr>
                                      <p:to>
                                        <p:strVal val="visible"/>
                                      </p:to>
                                    </p:set>
                                    <p:anim calcmode="lin" valueType="num">
                                      <p:cBhvr>
                                        <p:cTn id="30" dur="500" fill="hold"/>
                                        <p:tgtEl>
                                          <p:spTgt spid="3081"/>
                                        </p:tgtEl>
                                        <p:attrNameLst>
                                          <p:attrName>ppt_w</p:attrName>
                                        </p:attrNameLst>
                                      </p:cBhvr>
                                      <p:tavLst>
                                        <p:tav tm="0">
                                          <p:val>
                                            <p:fltVal val="0"/>
                                          </p:val>
                                        </p:tav>
                                        <p:tav tm="100000">
                                          <p:val>
                                            <p:strVal val="#ppt_w"/>
                                          </p:val>
                                        </p:tav>
                                      </p:tavLst>
                                    </p:anim>
                                    <p:anim calcmode="lin" valueType="num">
                                      <p:cBhvr>
                                        <p:cTn id="31" dur="500" fill="hold"/>
                                        <p:tgtEl>
                                          <p:spTgt spid="3081"/>
                                        </p:tgtEl>
                                        <p:attrNameLst>
                                          <p:attrName>ppt_h</p:attrName>
                                        </p:attrNameLst>
                                      </p:cBhvr>
                                      <p:tavLst>
                                        <p:tav tm="0">
                                          <p:val>
                                            <p:fltVal val="0"/>
                                          </p:val>
                                        </p:tav>
                                        <p:tav tm="100000">
                                          <p:val>
                                            <p:strVal val="#ppt_h"/>
                                          </p:val>
                                        </p:tav>
                                      </p:tavLst>
                                    </p:anim>
                                    <p:animEffect transition="in" filter="fade">
                                      <p:cBhvr>
                                        <p:cTn id="32" dur="500"/>
                                        <p:tgtEl>
                                          <p:spTgt spid="3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71600" y="1052736"/>
            <a:ext cx="6400800" cy="928464"/>
          </a:xfrm>
        </p:spPr>
        <p:txBody>
          <a:bodyPr>
            <a:normAutofit fontScale="90000"/>
          </a:bodyPr>
          <a:lstStyle/>
          <a:p>
            <a:r>
              <a:rPr lang="es-CO" b="1" dirty="0"/>
              <a:t>* </a:t>
            </a:r>
            <a:r>
              <a:rPr lang="es-CO" b="1" dirty="0" smtClean="0"/>
              <a:t/>
            </a:r>
            <a:br>
              <a:rPr lang="es-CO" b="1" dirty="0" smtClean="0"/>
            </a:br>
            <a:r>
              <a:rPr lang="es-CO" b="1" dirty="0"/>
              <a:t/>
            </a:r>
            <a:br>
              <a:rPr lang="es-CO" b="1" dirty="0"/>
            </a:br>
            <a:r>
              <a:rPr lang="es-CO" b="1" dirty="0" smtClean="0"/>
              <a:t/>
            </a:r>
            <a:br>
              <a:rPr lang="es-CO" b="1" dirty="0" smtClean="0"/>
            </a:br>
            <a:r>
              <a:rPr lang="es-CO" b="1" dirty="0"/>
              <a:t/>
            </a:r>
            <a:br>
              <a:rPr lang="es-CO" b="1" dirty="0"/>
            </a:br>
            <a:r>
              <a:rPr lang="es-CO" b="1" dirty="0" smtClean="0"/>
              <a:t/>
            </a:r>
            <a:br>
              <a:rPr lang="es-CO" b="1" dirty="0" smtClean="0"/>
            </a:br>
            <a:r>
              <a:rPr lang="es-CO" sz="2200" b="1" dirty="0"/>
              <a:t/>
            </a:r>
            <a:br>
              <a:rPr lang="es-CO" sz="2200" b="1" dirty="0"/>
            </a:br>
            <a:r>
              <a:rPr lang="es-CO" sz="2200" b="1" dirty="0" smtClean="0"/>
              <a:t/>
            </a:r>
            <a:br>
              <a:rPr lang="es-CO" sz="2200" b="1" dirty="0" smtClean="0"/>
            </a:br>
            <a:r>
              <a:rPr lang="es-CO" sz="2200" b="1" dirty="0"/>
              <a:t/>
            </a:r>
            <a:br>
              <a:rPr lang="es-CO" sz="2200" b="1" dirty="0"/>
            </a:br>
            <a:r>
              <a:rPr lang="es-CO" sz="2200" b="1" dirty="0" smtClean="0"/>
              <a:t/>
            </a:r>
            <a:br>
              <a:rPr lang="es-CO" sz="2200" b="1" dirty="0" smtClean="0"/>
            </a:br>
            <a:r>
              <a:rPr lang="es-CO" sz="2200" b="1" dirty="0"/>
              <a:t/>
            </a:r>
            <a:br>
              <a:rPr lang="es-CO" sz="2200" b="1" dirty="0"/>
            </a:br>
            <a:endParaRPr lang="es-CO" dirty="0"/>
          </a:p>
        </p:txBody>
      </p:sp>
      <p:sp>
        <p:nvSpPr>
          <p:cNvPr id="3" name="2 Marcador de contenido"/>
          <p:cNvSpPr>
            <a:spLocks noGrp="1"/>
          </p:cNvSpPr>
          <p:nvPr>
            <p:ph idx="1"/>
          </p:nvPr>
        </p:nvSpPr>
        <p:spPr>
          <a:xfrm>
            <a:off x="2987824" y="2060848"/>
            <a:ext cx="2952328" cy="3281537"/>
          </a:xfrm>
        </p:spPr>
        <p:txBody>
          <a:bodyPr>
            <a:noAutofit/>
          </a:bodyPr>
          <a:lstStyle/>
          <a:p>
            <a:pPr indent="0" algn="ctr">
              <a:buNone/>
            </a:pPr>
            <a:r>
              <a:rPr lang="es-CO" sz="1600" b="1" dirty="0" smtClean="0"/>
              <a:t>Recuerda, para </a:t>
            </a:r>
            <a:r>
              <a:rPr lang="es-CO" sz="1600" b="1" dirty="0"/>
              <a:t>un niño, la felicidad pura en su vida comienza con la seguridad que sus padres conocen lo que es correcto y lo que es bueno, y que ellos son capaces de guiarle a través de </a:t>
            </a:r>
            <a:r>
              <a:rPr lang="es-CO" sz="1600" b="1" u="sng" dirty="0"/>
              <a:t>la disciplina</a:t>
            </a:r>
            <a:r>
              <a:rPr lang="es-CO" sz="1600" b="1" dirty="0"/>
              <a:t> en combinación con</a:t>
            </a:r>
            <a:r>
              <a:rPr lang="es-CO" sz="1600" b="1" u="sng" dirty="0"/>
              <a:t> la instrucción</a:t>
            </a:r>
            <a:r>
              <a:rPr lang="es-CO" sz="1600" b="1" dirty="0"/>
              <a:t> para alcanzar la meta de </a:t>
            </a:r>
            <a:r>
              <a:rPr lang="es-CO" sz="1600" b="1" u="sng" dirty="0"/>
              <a:t>la felicidad</a:t>
            </a:r>
            <a:r>
              <a:rPr lang="es-CO" sz="1600" b="1" dirty="0"/>
              <a:t>. </a:t>
            </a:r>
            <a:endParaRPr lang="es-CO" sz="1600" dirty="0"/>
          </a:p>
        </p:txBody>
      </p:sp>
      <p:pic>
        <p:nvPicPr>
          <p:cNvPr id="5" name="Picture 10" descr="http://www.montellano.net/fotos/castigo.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2204864"/>
            <a:ext cx="1997184" cy="16561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descr="https://encrypted-tbn2.gstatic.com/images?q=tbn:ANd9GcRdJfWrt1OpDIga5zYXS4nrEH1HHXpnQ25Pns6jXc9E-Td_2mUQbFMAzIyJ">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6176" y="4005064"/>
            <a:ext cx="1997184" cy="18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encrypted-tbn1.gstatic.com/images?q=tbn:ANd9GcQvzd0eMmC4HhatrxBUwLbnfGx4vrfGAvJdGv21yDUwGQ9glOn_qQ"/>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584" y="4005064"/>
            <a:ext cx="2160240" cy="1800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http://3.bp.blogspot.com/-9WFq3ccQmVo/TkqroLnupNI/AAAAAAAAAKg/pWGpxrJ1l34/s200/caballitos.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5204" y="2204864"/>
            <a:ext cx="1905000" cy="1656184"/>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256386" y="1052736"/>
            <a:ext cx="6696744" cy="1015663"/>
          </a:xfrm>
          <a:prstGeom prst="rect">
            <a:avLst/>
          </a:prstGeom>
        </p:spPr>
        <p:txBody>
          <a:bodyPr wrap="square">
            <a:spAutoFit/>
          </a:bodyPr>
          <a:lstStyle/>
          <a:p>
            <a:pPr algn="ctr"/>
            <a:r>
              <a:rPr lang="es-CO" sz="2000" b="1" i="1" dirty="0"/>
              <a:t>Para tener un hogar de éxito se requiere: Unidad, obediencia, disciplina y mucho </a:t>
            </a:r>
            <a:r>
              <a:rPr lang="es-CO" sz="2000" b="1" i="1" dirty="0" smtClean="0"/>
              <a:t>amor, como lo ilustran las imágenes.</a:t>
            </a:r>
            <a:endParaRPr lang="es-CO" sz="2000" b="1" i="1" dirty="0"/>
          </a:p>
        </p:txBody>
      </p:sp>
    </p:spTree>
    <p:extLst>
      <p:ext uri="{BB962C8B-B14F-4D97-AF65-F5344CB8AC3E}">
        <p14:creationId xmlns:p14="http://schemas.microsoft.com/office/powerpoint/2010/main" val="12699607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31"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 calcmode="lin" valueType="num">
                                      <p:cBhvr>
                                        <p:cTn id="14" dur="1000" fill="hold"/>
                                        <p:tgtEl>
                                          <p:spTgt spid="7"/>
                                        </p:tgtEl>
                                        <p:attrNameLst>
                                          <p:attrName>style.rotation</p:attrName>
                                        </p:attrNameLst>
                                      </p:cBhvr>
                                      <p:tavLst>
                                        <p:tav tm="0">
                                          <p:val>
                                            <p:fltVal val="90"/>
                                          </p:val>
                                        </p:tav>
                                        <p:tav tm="100000">
                                          <p:val>
                                            <p:fltVal val="0"/>
                                          </p:val>
                                        </p:tav>
                                      </p:tavLst>
                                    </p:anim>
                                    <p:animEffect transition="in" filter="fade">
                                      <p:cBhvr>
                                        <p:cTn id="15" dur="1000"/>
                                        <p:tgtEl>
                                          <p:spTgt spid="7"/>
                                        </p:tgtEl>
                                      </p:cBhvr>
                                    </p:animEffect>
                                  </p:childTnLst>
                                </p:cTn>
                              </p:par>
                              <p:par>
                                <p:cTn id="16" presetID="16" presetClass="entr" presetSubtype="21"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80">
                                          <p:stCondLst>
                                            <p:cond delay="0"/>
                                          </p:stCondLst>
                                        </p:cTn>
                                        <p:tgtEl>
                                          <p:spTgt spid="6"/>
                                        </p:tgtEl>
                                      </p:cBhvr>
                                    </p:animEffect>
                                    <p:anim calcmode="lin" valueType="num">
                                      <p:cBhvr>
                                        <p:cTn id="2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9" dur="26">
                                          <p:stCondLst>
                                            <p:cond delay="650"/>
                                          </p:stCondLst>
                                        </p:cTn>
                                        <p:tgtEl>
                                          <p:spTgt spid="6"/>
                                        </p:tgtEl>
                                      </p:cBhvr>
                                      <p:to x="100000" y="60000"/>
                                    </p:animScale>
                                    <p:animScale>
                                      <p:cBhvr>
                                        <p:cTn id="30" dur="166" decel="50000">
                                          <p:stCondLst>
                                            <p:cond delay="676"/>
                                          </p:stCondLst>
                                        </p:cTn>
                                        <p:tgtEl>
                                          <p:spTgt spid="6"/>
                                        </p:tgtEl>
                                      </p:cBhvr>
                                      <p:to x="100000" y="100000"/>
                                    </p:animScale>
                                    <p:animScale>
                                      <p:cBhvr>
                                        <p:cTn id="31" dur="26">
                                          <p:stCondLst>
                                            <p:cond delay="1312"/>
                                          </p:stCondLst>
                                        </p:cTn>
                                        <p:tgtEl>
                                          <p:spTgt spid="6"/>
                                        </p:tgtEl>
                                      </p:cBhvr>
                                      <p:to x="100000" y="80000"/>
                                    </p:animScale>
                                    <p:animScale>
                                      <p:cBhvr>
                                        <p:cTn id="32" dur="166" decel="50000">
                                          <p:stCondLst>
                                            <p:cond delay="1338"/>
                                          </p:stCondLst>
                                        </p:cTn>
                                        <p:tgtEl>
                                          <p:spTgt spid="6"/>
                                        </p:tgtEl>
                                      </p:cBhvr>
                                      <p:to x="100000" y="100000"/>
                                    </p:animScale>
                                    <p:animScale>
                                      <p:cBhvr>
                                        <p:cTn id="33" dur="26">
                                          <p:stCondLst>
                                            <p:cond delay="1642"/>
                                          </p:stCondLst>
                                        </p:cTn>
                                        <p:tgtEl>
                                          <p:spTgt spid="6"/>
                                        </p:tgtEl>
                                      </p:cBhvr>
                                      <p:to x="100000" y="90000"/>
                                    </p:animScale>
                                    <p:animScale>
                                      <p:cBhvr>
                                        <p:cTn id="34" dur="166" decel="50000">
                                          <p:stCondLst>
                                            <p:cond delay="1668"/>
                                          </p:stCondLst>
                                        </p:cTn>
                                        <p:tgtEl>
                                          <p:spTgt spid="6"/>
                                        </p:tgtEl>
                                      </p:cBhvr>
                                      <p:to x="100000" y="100000"/>
                                    </p:animScale>
                                    <p:animScale>
                                      <p:cBhvr>
                                        <p:cTn id="35" dur="26">
                                          <p:stCondLst>
                                            <p:cond delay="1808"/>
                                          </p:stCondLst>
                                        </p:cTn>
                                        <p:tgtEl>
                                          <p:spTgt spid="6"/>
                                        </p:tgtEl>
                                      </p:cBhvr>
                                      <p:to x="100000" y="95000"/>
                                    </p:animScale>
                                    <p:animScale>
                                      <p:cBhvr>
                                        <p:cTn id="36" dur="166" decel="50000">
                                          <p:stCondLst>
                                            <p:cond delay="1834"/>
                                          </p:stCondLst>
                                        </p:cTn>
                                        <p:tgtEl>
                                          <p:spTgt spid="6"/>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80">
                                          <p:stCondLst>
                                            <p:cond delay="0"/>
                                          </p:stCondLst>
                                        </p:cTn>
                                        <p:tgtEl>
                                          <p:spTgt spid="7"/>
                                        </p:tgtEl>
                                      </p:cBhvr>
                                    </p:animEffect>
                                    <p:anim calcmode="lin" valueType="num">
                                      <p:cBhvr>
                                        <p:cTn id="4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5" dur="26">
                                          <p:stCondLst>
                                            <p:cond delay="650"/>
                                          </p:stCondLst>
                                        </p:cTn>
                                        <p:tgtEl>
                                          <p:spTgt spid="7"/>
                                        </p:tgtEl>
                                      </p:cBhvr>
                                      <p:to x="100000" y="60000"/>
                                    </p:animScale>
                                    <p:animScale>
                                      <p:cBhvr>
                                        <p:cTn id="46" dur="166" decel="50000">
                                          <p:stCondLst>
                                            <p:cond delay="676"/>
                                          </p:stCondLst>
                                        </p:cTn>
                                        <p:tgtEl>
                                          <p:spTgt spid="7"/>
                                        </p:tgtEl>
                                      </p:cBhvr>
                                      <p:to x="100000" y="100000"/>
                                    </p:animScale>
                                    <p:animScale>
                                      <p:cBhvr>
                                        <p:cTn id="47" dur="26">
                                          <p:stCondLst>
                                            <p:cond delay="1312"/>
                                          </p:stCondLst>
                                        </p:cTn>
                                        <p:tgtEl>
                                          <p:spTgt spid="7"/>
                                        </p:tgtEl>
                                      </p:cBhvr>
                                      <p:to x="100000" y="80000"/>
                                    </p:animScale>
                                    <p:animScale>
                                      <p:cBhvr>
                                        <p:cTn id="48" dur="166" decel="50000">
                                          <p:stCondLst>
                                            <p:cond delay="1338"/>
                                          </p:stCondLst>
                                        </p:cTn>
                                        <p:tgtEl>
                                          <p:spTgt spid="7"/>
                                        </p:tgtEl>
                                      </p:cBhvr>
                                      <p:to x="100000" y="100000"/>
                                    </p:animScale>
                                    <p:animScale>
                                      <p:cBhvr>
                                        <p:cTn id="49" dur="26">
                                          <p:stCondLst>
                                            <p:cond delay="1642"/>
                                          </p:stCondLst>
                                        </p:cTn>
                                        <p:tgtEl>
                                          <p:spTgt spid="7"/>
                                        </p:tgtEl>
                                      </p:cBhvr>
                                      <p:to x="100000" y="90000"/>
                                    </p:animScale>
                                    <p:animScale>
                                      <p:cBhvr>
                                        <p:cTn id="50" dur="166" decel="50000">
                                          <p:stCondLst>
                                            <p:cond delay="1668"/>
                                          </p:stCondLst>
                                        </p:cTn>
                                        <p:tgtEl>
                                          <p:spTgt spid="7"/>
                                        </p:tgtEl>
                                      </p:cBhvr>
                                      <p:to x="100000" y="100000"/>
                                    </p:animScale>
                                    <p:animScale>
                                      <p:cBhvr>
                                        <p:cTn id="51" dur="26">
                                          <p:stCondLst>
                                            <p:cond delay="1808"/>
                                          </p:stCondLst>
                                        </p:cTn>
                                        <p:tgtEl>
                                          <p:spTgt spid="7"/>
                                        </p:tgtEl>
                                      </p:cBhvr>
                                      <p:to x="100000" y="95000"/>
                                    </p:animScale>
                                    <p:animScale>
                                      <p:cBhvr>
                                        <p:cTn id="52" dur="166" decel="50000">
                                          <p:stCondLst>
                                            <p:cond delay="1834"/>
                                          </p:stCondLst>
                                        </p:cTn>
                                        <p:tgtEl>
                                          <p:spTgt spid="7"/>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580">
                                          <p:stCondLst>
                                            <p:cond delay="0"/>
                                          </p:stCondLst>
                                        </p:cTn>
                                        <p:tgtEl>
                                          <p:spTgt spid="8"/>
                                        </p:tgtEl>
                                      </p:cBhvr>
                                    </p:animEffect>
                                    <p:anim calcmode="lin" valueType="num">
                                      <p:cBhvr>
                                        <p:cTn id="5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61" dur="26">
                                          <p:stCondLst>
                                            <p:cond delay="650"/>
                                          </p:stCondLst>
                                        </p:cTn>
                                        <p:tgtEl>
                                          <p:spTgt spid="8"/>
                                        </p:tgtEl>
                                      </p:cBhvr>
                                      <p:to x="100000" y="60000"/>
                                    </p:animScale>
                                    <p:animScale>
                                      <p:cBhvr>
                                        <p:cTn id="62" dur="166" decel="50000">
                                          <p:stCondLst>
                                            <p:cond delay="676"/>
                                          </p:stCondLst>
                                        </p:cTn>
                                        <p:tgtEl>
                                          <p:spTgt spid="8"/>
                                        </p:tgtEl>
                                      </p:cBhvr>
                                      <p:to x="100000" y="100000"/>
                                    </p:animScale>
                                    <p:animScale>
                                      <p:cBhvr>
                                        <p:cTn id="63" dur="26">
                                          <p:stCondLst>
                                            <p:cond delay="1312"/>
                                          </p:stCondLst>
                                        </p:cTn>
                                        <p:tgtEl>
                                          <p:spTgt spid="8"/>
                                        </p:tgtEl>
                                      </p:cBhvr>
                                      <p:to x="100000" y="80000"/>
                                    </p:animScale>
                                    <p:animScale>
                                      <p:cBhvr>
                                        <p:cTn id="64" dur="166" decel="50000">
                                          <p:stCondLst>
                                            <p:cond delay="1338"/>
                                          </p:stCondLst>
                                        </p:cTn>
                                        <p:tgtEl>
                                          <p:spTgt spid="8"/>
                                        </p:tgtEl>
                                      </p:cBhvr>
                                      <p:to x="100000" y="100000"/>
                                    </p:animScale>
                                    <p:animScale>
                                      <p:cBhvr>
                                        <p:cTn id="65" dur="26">
                                          <p:stCondLst>
                                            <p:cond delay="1642"/>
                                          </p:stCondLst>
                                        </p:cTn>
                                        <p:tgtEl>
                                          <p:spTgt spid="8"/>
                                        </p:tgtEl>
                                      </p:cBhvr>
                                      <p:to x="100000" y="90000"/>
                                    </p:animScale>
                                    <p:animScale>
                                      <p:cBhvr>
                                        <p:cTn id="66" dur="166" decel="50000">
                                          <p:stCondLst>
                                            <p:cond delay="1668"/>
                                          </p:stCondLst>
                                        </p:cTn>
                                        <p:tgtEl>
                                          <p:spTgt spid="8"/>
                                        </p:tgtEl>
                                      </p:cBhvr>
                                      <p:to x="100000" y="100000"/>
                                    </p:animScale>
                                    <p:animScale>
                                      <p:cBhvr>
                                        <p:cTn id="67" dur="26">
                                          <p:stCondLst>
                                            <p:cond delay="1808"/>
                                          </p:stCondLst>
                                        </p:cTn>
                                        <p:tgtEl>
                                          <p:spTgt spid="8"/>
                                        </p:tgtEl>
                                      </p:cBhvr>
                                      <p:to x="100000" y="95000"/>
                                    </p:animScale>
                                    <p:animScale>
                                      <p:cBhvr>
                                        <p:cTn id="68" dur="166" decel="50000">
                                          <p:stCondLst>
                                            <p:cond delay="1834"/>
                                          </p:stCondLst>
                                        </p:cTn>
                                        <p:tgtEl>
                                          <p:spTgt spid="8"/>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3">
                                            <p:txEl>
                                              <p:pRg st="0" end="0"/>
                                            </p:txEl>
                                          </p:spTgt>
                                        </p:tgtEl>
                                        <p:attrNameLst>
                                          <p:attrName>style.visibility</p:attrName>
                                        </p:attrNameLst>
                                      </p:cBhvr>
                                      <p:to>
                                        <p:strVal val="visible"/>
                                      </p:to>
                                    </p:set>
                                    <p:animEffect transition="in" filter="wipe(down)">
                                      <p:cBhvr>
                                        <p:cTn id="71" dur="580">
                                          <p:stCondLst>
                                            <p:cond delay="0"/>
                                          </p:stCondLst>
                                        </p:cTn>
                                        <p:tgtEl>
                                          <p:spTgt spid="3">
                                            <p:txEl>
                                              <p:pRg st="0" end="0"/>
                                            </p:txEl>
                                          </p:spTgt>
                                        </p:tgtEl>
                                      </p:cBhvr>
                                    </p:animEffect>
                                    <p:anim calcmode="lin" valueType="num">
                                      <p:cBhvr>
                                        <p:cTn id="72"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0" end="0"/>
                                            </p:txEl>
                                          </p:spTgt>
                                        </p:tgtEl>
                                      </p:cBhvr>
                                      <p:to x="100000" y="60000"/>
                                    </p:animScale>
                                    <p:animScale>
                                      <p:cBhvr>
                                        <p:cTn id="78" dur="166" decel="50000">
                                          <p:stCondLst>
                                            <p:cond delay="676"/>
                                          </p:stCondLst>
                                        </p:cTn>
                                        <p:tgtEl>
                                          <p:spTgt spid="3">
                                            <p:txEl>
                                              <p:pRg st="0" end="0"/>
                                            </p:txEl>
                                          </p:spTgt>
                                        </p:tgtEl>
                                      </p:cBhvr>
                                      <p:to x="100000" y="100000"/>
                                    </p:animScale>
                                    <p:animScale>
                                      <p:cBhvr>
                                        <p:cTn id="79" dur="26">
                                          <p:stCondLst>
                                            <p:cond delay="1312"/>
                                          </p:stCondLst>
                                        </p:cTn>
                                        <p:tgtEl>
                                          <p:spTgt spid="3">
                                            <p:txEl>
                                              <p:pRg st="0" end="0"/>
                                            </p:txEl>
                                          </p:spTgt>
                                        </p:tgtEl>
                                      </p:cBhvr>
                                      <p:to x="100000" y="80000"/>
                                    </p:animScale>
                                    <p:animScale>
                                      <p:cBhvr>
                                        <p:cTn id="80" dur="166" decel="50000">
                                          <p:stCondLst>
                                            <p:cond delay="1338"/>
                                          </p:stCondLst>
                                        </p:cTn>
                                        <p:tgtEl>
                                          <p:spTgt spid="3">
                                            <p:txEl>
                                              <p:pRg st="0" end="0"/>
                                            </p:txEl>
                                          </p:spTgt>
                                        </p:tgtEl>
                                      </p:cBhvr>
                                      <p:to x="100000" y="100000"/>
                                    </p:animScale>
                                    <p:animScale>
                                      <p:cBhvr>
                                        <p:cTn id="81" dur="26">
                                          <p:stCondLst>
                                            <p:cond delay="1642"/>
                                          </p:stCondLst>
                                        </p:cTn>
                                        <p:tgtEl>
                                          <p:spTgt spid="3">
                                            <p:txEl>
                                              <p:pRg st="0" end="0"/>
                                            </p:txEl>
                                          </p:spTgt>
                                        </p:tgtEl>
                                      </p:cBhvr>
                                      <p:to x="100000" y="90000"/>
                                    </p:animScale>
                                    <p:animScale>
                                      <p:cBhvr>
                                        <p:cTn id="82" dur="166" decel="50000">
                                          <p:stCondLst>
                                            <p:cond delay="1668"/>
                                          </p:stCondLst>
                                        </p:cTn>
                                        <p:tgtEl>
                                          <p:spTgt spid="3">
                                            <p:txEl>
                                              <p:pRg st="0" end="0"/>
                                            </p:txEl>
                                          </p:spTgt>
                                        </p:tgtEl>
                                      </p:cBhvr>
                                      <p:to x="100000" y="100000"/>
                                    </p:animScale>
                                    <p:animScale>
                                      <p:cBhvr>
                                        <p:cTn id="83" dur="26">
                                          <p:stCondLst>
                                            <p:cond delay="1808"/>
                                          </p:stCondLst>
                                        </p:cTn>
                                        <p:tgtEl>
                                          <p:spTgt spid="3">
                                            <p:txEl>
                                              <p:pRg st="0" end="0"/>
                                            </p:txEl>
                                          </p:spTgt>
                                        </p:tgtEl>
                                      </p:cBhvr>
                                      <p:to x="100000" y="95000"/>
                                    </p:animScale>
                                    <p:animScale>
                                      <p:cBhvr>
                                        <p:cTn id="84" dur="166" decel="50000">
                                          <p:stCondLst>
                                            <p:cond delay="1834"/>
                                          </p:stCondLst>
                                        </p:cTn>
                                        <p:tgtEl>
                                          <p:spTgt spid="3">
                                            <p:txEl>
                                              <p:pRg st="0" end="0"/>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wipe(down)">
                                      <p:cBhvr>
                                        <p:cTn id="87" dur="580">
                                          <p:stCondLst>
                                            <p:cond delay="0"/>
                                          </p:stCondLst>
                                        </p:cTn>
                                        <p:tgtEl>
                                          <p:spTgt spid="5"/>
                                        </p:tgtEl>
                                      </p:cBhvr>
                                    </p:animEffect>
                                    <p:anim calcmode="lin" valueType="num">
                                      <p:cBhvr>
                                        <p:cTn id="8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93" dur="26">
                                          <p:stCondLst>
                                            <p:cond delay="650"/>
                                          </p:stCondLst>
                                        </p:cTn>
                                        <p:tgtEl>
                                          <p:spTgt spid="5"/>
                                        </p:tgtEl>
                                      </p:cBhvr>
                                      <p:to x="100000" y="60000"/>
                                    </p:animScale>
                                    <p:animScale>
                                      <p:cBhvr>
                                        <p:cTn id="94" dur="166" decel="50000">
                                          <p:stCondLst>
                                            <p:cond delay="676"/>
                                          </p:stCondLst>
                                        </p:cTn>
                                        <p:tgtEl>
                                          <p:spTgt spid="5"/>
                                        </p:tgtEl>
                                      </p:cBhvr>
                                      <p:to x="100000" y="100000"/>
                                    </p:animScale>
                                    <p:animScale>
                                      <p:cBhvr>
                                        <p:cTn id="95" dur="26">
                                          <p:stCondLst>
                                            <p:cond delay="1312"/>
                                          </p:stCondLst>
                                        </p:cTn>
                                        <p:tgtEl>
                                          <p:spTgt spid="5"/>
                                        </p:tgtEl>
                                      </p:cBhvr>
                                      <p:to x="100000" y="80000"/>
                                    </p:animScale>
                                    <p:animScale>
                                      <p:cBhvr>
                                        <p:cTn id="96" dur="166" decel="50000">
                                          <p:stCondLst>
                                            <p:cond delay="1338"/>
                                          </p:stCondLst>
                                        </p:cTn>
                                        <p:tgtEl>
                                          <p:spTgt spid="5"/>
                                        </p:tgtEl>
                                      </p:cBhvr>
                                      <p:to x="100000" y="100000"/>
                                    </p:animScale>
                                    <p:animScale>
                                      <p:cBhvr>
                                        <p:cTn id="97" dur="26">
                                          <p:stCondLst>
                                            <p:cond delay="1642"/>
                                          </p:stCondLst>
                                        </p:cTn>
                                        <p:tgtEl>
                                          <p:spTgt spid="5"/>
                                        </p:tgtEl>
                                      </p:cBhvr>
                                      <p:to x="100000" y="90000"/>
                                    </p:animScale>
                                    <p:animScale>
                                      <p:cBhvr>
                                        <p:cTn id="98" dur="166" decel="50000">
                                          <p:stCondLst>
                                            <p:cond delay="1668"/>
                                          </p:stCondLst>
                                        </p:cTn>
                                        <p:tgtEl>
                                          <p:spTgt spid="5"/>
                                        </p:tgtEl>
                                      </p:cBhvr>
                                      <p:to x="100000" y="100000"/>
                                    </p:animScale>
                                    <p:animScale>
                                      <p:cBhvr>
                                        <p:cTn id="99" dur="26">
                                          <p:stCondLst>
                                            <p:cond delay="1808"/>
                                          </p:stCondLst>
                                        </p:cTn>
                                        <p:tgtEl>
                                          <p:spTgt spid="5"/>
                                        </p:tgtEl>
                                      </p:cBhvr>
                                      <p:to x="100000" y="95000"/>
                                    </p:animScale>
                                    <p:animScale>
                                      <p:cBhvr>
                                        <p:cTn id="10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155576" y="1951447"/>
            <a:ext cx="6400800" cy="3048001"/>
          </a:xfrm>
        </p:spPr>
        <p:txBody>
          <a:bodyPr>
            <a:noAutofit/>
          </a:bodyPr>
          <a:lstStyle/>
          <a:p>
            <a:pPr indent="0" algn="ctr">
              <a:buNone/>
            </a:pPr>
            <a:r>
              <a:rPr lang="es-CO" sz="2400" dirty="0" smtClean="0"/>
              <a:t>Pero si fracasa en lograr estos objetivos, recuerda que nuestros hijos tienen libre albedrío, después de llegar a su mayoría de edad, son responsables de sus actos. </a:t>
            </a:r>
          </a:p>
          <a:p>
            <a:pPr indent="0" algn="ctr">
              <a:buNone/>
            </a:pPr>
            <a:r>
              <a:rPr lang="es-CO" sz="2400" dirty="0" smtClean="0"/>
              <a:t>Lucifer y la tercera parte de ángeles en el cielo, y Adán y Eva, se apartaron de las reglas del mejor Padre: Dios.</a:t>
            </a:r>
            <a:endParaRPr lang="es-CO" sz="2400" dirty="0"/>
          </a:p>
        </p:txBody>
      </p:sp>
      <p:sp>
        <p:nvSpPr>
          <p:cNvPr id="4" name="3 Rectángulo"/>
          <p:cNvSpPr/>
          <p:nvPr/>
        </p:nvSpPr>
        <p:spPr>
          <a:xfrm>
            <a:off x="1187624" y="1196752"/>
            <a:ext cx="6768752" cy="830997"/>
          </a:xfrm>
          <a:prstGeom prst="rect">
            <a:avLst/>
          </a:prstGeom>
        </p:spPr>
        <p:txBody>
          <a:bodyPr wrap="square">
            <a:spAutoFit/>
          </a:bodyPr>
          <a:lstStyle/>
          <a:p>
            <a:pPr indent="0" algn="ctr">
              <a:buNone/>
            </a:pPr>
            <a:r>
              <a:rPr lang="es-CO" sz="2400" b="1" i="1" dirty="0"/>
              <a:t>Mi deseo y oración es que estos consejos le sean de ayuda en la orientación de su hogar. Amen.</a:t>
            </a:r>
          </a:p>
        </p:txBody>
      </p:sp>
    </p:spTree>
    <p:extLst>
      <p:ext uri="{BB962C8B-B14F-4D97-AF65-F5344CB8AC3E}">
        <p14:creationId xmlns:p14="http://schemas.microsoft.com/office/powerpoint/2010/main" val="287701681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lta costura">
  <a:themeElements>
    <a:clrScheme name="Alta costura">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Etiqueta">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lta costura">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457</TotalTime>
  <Words>1355</Words>
  <Application>Microsoft Office PowerPoint</Application>
  <PresentationFormat>Presentación en pantalla (4:3)</PresentationFormat>
  <Paragraphs>57</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Alta costura</vt:lpstr>
      <vt:lpstr>Presentación de PowerPoint</vt:lpstr>
      <vt:lpstr>Presentación de PowerPoint</vt:lpstr>
      <vt:lpstr>     Pautas Disciplinarias Para Los Niños</vt:lpstr>
      <vt:lpstr>Presentación de PowerPoint</vt:lpstr>
      <vt:lpstr>Presentación de PowerPoint</vt:lpstr>
      <vt:lpstr>Presentación de PowerPoint</vt:lpstr>
      <vt:lpstr> Punto #2: Enseñe con claridad y simplicidad las reglas y luego, repítalas las veces que sea necesario.</vt:lpstr>
      <vt:lpstr>Punto #3. No exagere el problema con sus hijos. Sea consistente y firme, y no ceda su posición si tiene usted una base bíblica y bien fundamentada.</vt:lpstr>
      <vt:lpstr>Punto #4.Antes de aplicar la disciplina explique de manera sencilla cuál fue la desobediencia; luego aplique el castigo en el trasero del niño no más de tres golpes medidos en serie de manera controlada y restringida.</vt:lpstr>
      <vt:lpstr>Punto #5. A los hijos grandes inclúyalos en la conversación de las normas de la familia, explicándole las razones detrás de las normas.</vt:lpstr>
      <vt:lpstr> Prov. 3:11-12.</vt:lpstr>
      <vt:lpstr>Punto #6. Cuando aplique usted la disciplina corporal, no permita al hijo mostrar una falta de respeto, o hablar de modo insolente.</vt:lpstr>
      <vt:lpstr>Punto #7. El objetivo de la disciplina corporal No deberá quebrantar el espíritu del niño al disciplinar o castigarlo.</vt:lpstr>
      <vt:lpstr>Presentación de PowerPoint</vt:lpstr>
      <vt:lpstr>Punto #8. Padres, procuren estar de UNA SOLA MENTE con respecto a las causas de la disciplina, las medidas de corrección y el proceder de aplicarla.</vt:lpstr>
      <vt:lpstr>       COMO DISCIPLINAR a los Niños Grandes: </vt:lpstr>
      <vt:lpstr>Presentación de PowerPoint</vt:lpstr>
      <vt:lpstr>Presentación de PowerPoint</vt:lpstr>
      <vt:lpstr>*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ESUCACIÓN Y LA DISCIPLINA EN EL HOGAR</dc:title>
  <dc:creator>FAMILIA FIERRO CH</dc:creator>
  <cp:lastModifiedBy>FAMILIA FIERRO CH</cp:lastModifiedBy>
  <cp:revision>62</cp:revision>
  <dcterms:created xsi:type="dcterms:W3CDTF">2012-11-25T11:46:12Z</dcterms:created>
  <dcterms:modified xsi:type="dcterms:W3CDTF">2013-11-26T13:14:00Z</dcterms:modified>
</cp:coreProperties>
</file>